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6" r:id="rId5"/>
  </p:sldMasterIdLst>
  <p:notesMasterIdLst>
    <p:notesMasterId r:id="rId45"/>
  </p:notesMasterIdLst>
  <p:sldIdLst>
    <p:sldId id="259" r:id="rId6"/>
    <p:sldId id="257" r:id="rId7"/>
    <p:sldId id="297" r:id="rId8"/>
    <p:sldId id="260" r:id="rId9"/>
    <p:sldId id="261" r:id="rId10"/>
    <p:sldId id="262" r:id="rId11"/>
    <p:sldId id="263" r:id="rId12"/>
    <p:sldId id="264" r:id="rId13"/>
    <p:sldId id="265" r:id="rId14"/>
    <p:sldId id="266" r:id="rId15"/>
    <p:sldId id="267" r:id="rId16"/>
    <p:sldId id="268" r:id="rId17"/>
    <p:sldId id="269" r:id="rId18"/>
    <p:sldId id="270" r:id="rId19"/>
    <p:sldId id="277" r:id="rId20"/>
    <p:sldId id="272" r:id="rId21"/>
    <p:sldId id="274" r:id="rId22"/>
    <p:sldId id="275" r:id="rId23"/>
    <p:sldId id="276" r:id="rId24"/>
    <p:sldId id="273" r:id="rId25"/>
    <p:sldId id="296" r:id="rId26"/>
    <p:sldId id="278" r:id="rId27"/>
    <p:sldId id="279" r:id="rId28"/>
    <p:sldId id="281" r:id="rId29"/>
    <p:sldId id="282" r:id="rId30"/>
    <p:sldId id="283" r:id="rId31"/>
    <p:sldId id="286" r:id="rId32"/>
    <p:sldId id="284" r:id="rId33"/>
    <p:sldId id="285" r:id="rId34"/>
    <p:sldId id="287" r:id="rId35"/>
    <p:sldId id="288" r:id="rId36"/>
    <p:sldId id="258" r:id="rId37"/>
    <p:sldId id="289" r:id="rId38"/>
    <p:sldId id="290" r:id="rId39"/>
    <p:sldId id="291" r:id="rId40"/>
    <p:sldId id="292" r:id="rId41"/>
    <p:sldId id="293" r:id="rId42"/>
    <p:sldId id="295" r:id="rId43"/>
    <p:sldId id="29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Hodgins" initials="MH" lastIdx="1" clrIdx="0">
    <p:extLst>
      <p:ext uri="{19B8F6BF-5375-455C-9EA6-DF929625EA0E}">
        <p15:presenceInfo xmlns:p15="http://schemas.microsoft.com/office/powerpoint/2012/main" userId="S::meganh@calgaryhomeless.com::a724799c-1b6f-482f-aa2a-88f3099916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F6C79-BA81-4E70-8FA7-FEB954BA7225}" v="2" dt="2021-02-12T18:58:55.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2" autoAdjust="0"/>
    <p:restoredTop sz="87279" autoAdjust="0"/>
  </p:normalViewPr>
  <p:slideViewPr>
    <p:cSldViewPr snapToGrid="0">
      <p:cViewPr varScale="1">
        <p:scale>
          <a:sx n="75" d="100"/>
          <a:sy n="75" d="100"/>
        </p:scale>
        <p:origin x="984" y="53"/>
      </p:cViewPr>
      <p:guideLst/>
    </p:cSldViewPr>
  </p:slideViewPr>
  <p:notesTextViewPr>
    <p:cViewPr>
      <p:scale>
        <a:sx n="3" d="2"/>
        <a:sy n="3" d="2"/>
      </p:scale>
      <p:origin x="0" y="0"/>
    </p:cViewPr>
  </p:notesTextViewPr>
  <p:notesViewPr>
    <p:cSldViewPr snapToGrid="0">
      <p:cViewPr varScale="1">
        <p:scale>
          <a:sx n="68" d="100"/>
          <a:sy n="68" d="100"/>
        </p:scale>
        <p:origin x="244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Alberta Point-in-time Count (7 Cities, April 2018)</a:t>
            </a:r>
          </a:p>
        </c:rich>
      </c:tx>
      <c:layout>
        <c:manualLayout>
          <c:xMode val="edge"/>
          <c:yMode val="edge"/>
          <c:x val="9.7217898157642341E-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Alberta Point-in_time Count (7 Cities, April 2018)</c:v>
                </c:pt>
              </c:strCache>
            </c:strRef>
          </c:tx>
          <c:spPr>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875A-4EDA-8E11-13118B4EF0B9}"/>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875A-4EDA-8E11-13118B4EF0B9}"/>
              </c:ext>
            </c:extLst>
          </c:dPt>
          <c:dPt>
            <c:idx val="2"/>
            <c:bubble3D val="0"/>
            <c:spPr>
              <a:solidFill>
                <a:schemeClr val="accent3"/>
              </a:solidFill>
              <a:ln w="19050">
                <a:solidFill>
                  <a:schemeClr val="bg1"/>
                </a:solidFill>
              </a:ln>
              <a:effectLst/>
            </c:spPr>
            <c:extLst>
              <c:ext xmlns:c16="http://schemas.microsoft.com/office/drawing/2014/chart" uri="{C3380CC4-5D6E-409C-BE32-E72D297353CC}">
                <c16:uniqueId val="{00000005-875A-4EDA-8E11-13118B4EF0B9}"/>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875A-4EDA-8E11-13118B4EF0B9}"/>
              </c:ext>
            </c:extLst>
          </c:dPt>
          <c:dPt>
            <c:idx val="4"/>
            <c:bubble3D val="0"/>
            <c:spPr>
              <a:solidFill>
                <a:schemeClr val="accent5"/>
              </a:solidFill>
              <a:ln w="19050">
                <a:solidFill>
                  <a:schemeClr val="bg1"/>
                </a:solidFill>
              </a:ln>
              <a:effectLst/>
            </c:spPr>
            <c:extLst>
              <c:ext xmlns:c16="http://schemas.microsoft.com/office/drawing/2014/chart" uri="{C3380CC4-5D6E-409C-BE32-E72D297353CC}">
                <c16:uniqueId val="{00000009-875A-4EDA-8E11-13118B4EF0B9}"/>
              </c:ext>
            </c:extLst>
          </c:dPt>
          <c:dPt>
            <c:idx val="5"/>
            <c:bubble3D val="0"/>
            <c:spPr>
              <a:solidFill>
                <a:schemeClr val="accent6"/>
              </a:solidFill>
              <a:ln w="19050">
                <a:solidFill>
                  <a:schemeClr val="bg1"/>
                </a:solidFill>
              </a:ln>
              <a:effectLst/>
            </c:spPr>
            <c:extLst>
              <c:ext xmlns:c16="http://schemas.microsoft.com/office/drawing/2014/chart" uri="{C3380CC4-5D6E-409C-BE32-E72D297353CC}">
                <c16:uniqueId val="{0000000B-875A-4EDA-8E11-13118B4EF0B9}"/>
              </c:ext>
            </c:extLst>
          </c:dPt>
          <c:dPt>
            <c:idx val="6"/>
            <c:bubble3D val="0"/>
            <c:spPr>
              <a:solidFill>
                <a:schemeClr val="accent1">
                  <a:lumMod val="60000"/>
                </a:schemeClr>
              </a:solidFill>
              <a:ln w="19050">
                <a:solidFill>
                  <a:schemeClr val="bg1"/>
                </a:solidFill>
              </a:ln>
              <a:effectLst/>
            </c:spPr>
            <c:extLst>
              <c:ext xmlns:c16="http://schemas.microsoft.com/office/drawing/2014/chart" uri="{C3380CC4-5D6E-409C-BE32-E72D297353CC}">
                <c16:uniqueId val="{0000000D-875A-4EDA-8E11-13118B4EF0B9}"/>
              </c:ext>
            </c:extLst>
          </c:dPt>
          <c:dLbls>
            <c:dLbl>
              <c:idx val="0"/>
              <c:layout>
                <c:manualLayout>
                  <c:x val="2.3751603700800875E-2"/>
                  <c:y val="-2.7022316719734474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75A-4EDA-8E11-13118B4EF0B9}"/>
                </c:ext>
              </c:extLst>
            </c:dLbl>
            <c:dLbl>
              <c:idx val="1"/>
              <c:layout>
                <c:manualLayout>
                  <c:x val="-1.7501181674274488E-2"/>
                  <c:y val="7.3697227417456757E-3"/>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75A-4EDA-8E11-13118B4EF0B9}"/>
                </c:ext>
              </c:extLst>
            </c:dLbl>
            <c:dLbl>
              <c:idx val="2"/>
              <c:layout>
                <c:manualLayout>
                  <c:x val="-1.7501181674274464E-2"/>
                  <c:y val="-1.7196019730740121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75A-4EDA-8E11-13118B4EF0B9}"/>
                </c:ext>
              </c:extLst>
            </c:dLbl>
            <c:dLbl>
              <c:idx val="3"/>
              <c:layout>
                <c:manualLayout>
                  <c:x val="-1.6251097268969145E-2"/>
                  <c:y val="-1.473944548349153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75A-4EDA-8E11-13118B4EF0B9}"/>
                </c:ext>
              </c:extLst>
            </c:dLbl>
            <c:dLbl>
              <c:idx val="4"/>
              <c:layout>
                <c:manualLayout>
                  <c:x val="-2.250151929549574E-2"/>
                  <c:y val="-3.1935465214231649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875A-4EDA-8E11-13118B4EF0B9}"/>
                </c:ext>
              </c:extLst>
            </c:dLbl>
            <c:dLbl>
              <c:idx val="5"/>
              <c:layout>
                <c:manualLayout>
                  <c:x val="-1.5001012863663826E-2"/>
                  <c:y val="-2.2109168225237306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875A-4EDA-8E11-13118B4EF0B9}"/>
                </c:ext>
              </c:extLst>
            </c:dLbl>
            <c:dLbl>
              <c:idx val="6"/>
              <c:layout>
                <c:manualLayout>
                  <c:x val="-1.2500844053052731E-3"/>
                  <c:y val="-2.7022316719734485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875A-4EDA-8E11-13118B4EF0B9}"/>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Calgary</c:v>
                </c:pt>
                <c:pt idx="1">
                  <c:v>Edmonton</c:v>
                </c:pt>
                <c:pt idx="2">
                  <c:v>Fort McMurray</c:v>
                </c:pt>
                <c:pt idx="3">
                  <c:v>Grande Prairie</c:v>
                </c:pt>
                <c:pt idx="4">
                  <c:v>Lethbridge</c:v>
                </c:pt>
                <c:pt idx="5">
                  <c:v>Medicine Hat</c:v>
                </c:pt>
                <c:pt idx="6">
                  <c:v>Red Deer</c:v>
                </c:pt>
              </c:strCache>
            </c:strRef>
          </c:cat>
          <c:val>
            <c:numRef>
              <c:f>Sheet1!$B$2:$B$8</c:f>
              <c:numCache>
                <c:formatCode>General</c:formatCode>
                <c:ptCount val="7"/>
                <c:pt idx="0">
                  <c:v>2911</c:v>
                </c:pt>
                <c:pt idx="1">
                  <c:v>1971</c:v>
                </c:pt>
                <c:pt idx="2">
                  <c:v>190</c:v>
                </c:pt>
                <c:pt idx="3">
                  <c:v>228</c:v>
                </c:pt>
                <c:pt idx="4">
                  <c:v>223</c:v>
                </c:pt>
                <c:pt idx="5">
                  <c:v>68</c:v>
                </c:pt>
                <c:pt idx="6">
                  <c:v>144</c:v>
                </c:pt>
              </c:numCache>
            </c:numRef>
          </c:val>
          <c:extLst>
            <c:ext xmlns:c16="http://schemas.microsoft.com/office/drawing/2014/chart" uri="{C3380CC4-5D6E-409C-BE32-E72D297353CC}">
              <c16:uniqueId val="{0000000E-875A-4EDA-8E11-13118B4EF0B9}"/>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1.7945195091588789E-2"/>
          <c:y val="0.17045167675760398"/>
          <c:w val="0.206190919605683"/>
          <c:h val="0.386619140149593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ata5.xml.rels><?xml version="1.0" encoding="UTF-8" standalone="yes"?>
<Relationships xmlns="http://schemas.openxmlformats.org/package/2006/relationships"><Relationship Id="rId2" Type="http://schemas.openxmlformats.org/officeDocument/2006/relationships/hyperlink" Target="mailto:caamobile@distresscentre.com" TargetMode="External"/><Relationship Id="rId1" Type="http://schemas.openxmlformats.org/officeDocument/2006/relationships/hyperlink" Target="http://calgaryhomeless.com/agencies/coordinated-access-assessment/"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 Id="rId4" Type="http://schemas.openxmlformats.org/officeDocument/2006/relationships/image" Target="../media/image5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2" Type="http://schemas.openxmlformats.org/officeDocument/2006/relationships/hyperlink" Target="mailto:caamobile@distresscentre.com" TargetMode="External"/><Relationship Id="rId1" Type="http://schemas.openxmlformats.org/officeDocument/2006/relationships/hyperlink" Target="http://calgaryhomeless.com/agencies/coordinated-access-assessment/"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 Id="rId4"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DA6A7-71B7-4417-AC7B-111DF2BCEE7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CA"/>
        </a:p>
      </dgm:t>
    </dgm:pt>
    <dgm:pt modelId="{6B2B6585-08D0-4237-8BDB-00F0F80FD0F3}">
      <dgm:prSet phldrT="[Text]" custT="1"/>
      <dgm:spPr/>
      <dgm:t>
        <a:bodyPr/>
        <a:lstStyle/>
        <a:p>
          <a:r>
            <a:rPr lang="en-CA" sz="2000" b="1" dirty="0"/>
            <a:t>Youth Placement Committee</a:t>
          </a:r>
          <a:endParaRPr lang="en-CA" sz="2000" dirty="0"/>
        </a:p>
      </dgm:t>
    </dgm:pt>
    <dgm:pt modelId="{6D34E52F-4F1A-4A77-B4A8-AB1E9260C966}" type="parTrans" cxnId="{21FEFB8F-5DD9-4B78-98A6-03FD99218B04}">
      <dgm:prSet/>
      <dgm:spPr/>
      <dgm:t>
        <a:bodyPr/>
        <a:lstStyle/>
        <a:p>
          <a:endParaRPr lang="en-CA"/>
        </a:p>
      </dgm:t>
    </dgm:pt>
    <dgm:pt modelId="{0AC8896D-C26C-4DDB-83ED-1972E31D884C}" type="sibTrans" cxnId="{21FEFB8F-5DD9-4B78-98A6-03FD99218B04}">
      <dgm:prSet/>
      <dgm:spPr/>
      <dgm:t>
        <a:bodyPr/>
        <a:lstStyle/>
        <a:p>
          <a:endParaRPr lang="en-CA"/>
        </a:p>
      </dgm:t>
    </dgm:pt>
    <dgm:pt modelId="{DE67B2A3-D703-411D-9BC6-9AD754E241D7}">
      <dgm:prSet phldrT="[Text]" custT="1"/>
      <dgm:spPr/>
      <dgm:t>
        <a:bodyPr/>
        <a:lstStyle/>
        <a:p>
          <a:pPr>
            <a:buNone/>
          </a:pPr>
          <a:r>
            <a:rPr lang="en-CA" sz="1800" b="0" dirty="0">
              <a:solidFill>
                <a:schemeClr val="tx1"/>
              </a:solidFill>
            </a:rPr>
            <a:t>Active Triage List: 79</a:t>
          </a:r>
        </a:p>
      </dgm:t>
    </dgm:pt>
    <dgm:pt modelId="{F9A1FDA8-7CBD-4207-B4AE-CF489D183B8C}" type="parTrans" cxnId="{9FE3B813-B8C3-4999-BB71-7793381087D8}">
      <dgm:prSet/>
      <dgm:spPr/>
      <dgm:t>
        <a:bodyPr/>
        <a:lstStyle/>
        <a:p>
          <a:endParaRPr lang="en-CA"/>
        </a:p>
      </dgm:t>
    </dgm:pt>
    <dgm:pt modelId="{A5CD6A64-C060-4E79-B400-460E20A8BA20}" type="sibTrans" cxnId="{9FE3B813-B8C3-4999-BB71-7793381087D8}">
      <dgm:prSet/>
      <dgm:spPr/>
      <dgm:t>
        <a:bodyPr/>
        <a:lstStyle/>
        <a:p>
          <a:endParaRPr lang="en-CA"/>
        </a:p>
      </dgm:t>
    </dgm:pt>
    <dgm:pt modelId="{D9D77430-F83E-465A-B1A1-D66D26DD48BB}">
      <dgm:prSet phldrT="[Text]" custT="1"/>
      <dgm:spPr/>
      <dgm:t>
        <a:bodyPr/>
        <a:lstStyle/>
        <a:p>
          <a:r>
            <a:rPr lang="en-CA" sz="2000" b="1" dirty="0"/>
            <a:t>Family Placement Committee</a:t>
          </a:r>
          <a:endParaRPr lang="en-CA" sz="2000" dirty="0"/>
        </a:p>
      </dgm:t>
    </dgm:pt>
    <dgm:pt modelId="{2AFD5C57-4CDB-4669-8FA9-C62873161849}" type="parTrans" cxnId="{564086D5-DF2A-4E71-B255-859D5C618D79}">
      <dgm:prSet/>
      <dgm:spPr/>
      <dgm:t>
        <a:bodyPr/>
        <a:lstStyle/>
        <a:p>
          <a:endParaRPr lang="en-CA"/>
        </a:p>
      </dgm:t>
    </dgm:pt>
    <dgm:pt modelId="{58467C88-6250-416C-BEE6-D5F767F2A713}" type="sibTrans" cxnId="{564086D5-DF2A-4E71-B255-859D5C618D79}">
      <dgm:prSet/>
      <dgm:spPr/>
      <dgm:t>
        <a:bodyPr/>
        <a:lstStyle/>
        <a:p>
          <a:endParaRPr lang="en-CA"/>
        </a:p>
      </dgm:t>
    </dgm:pt>
    <dgm:pt modelId="{8796B7EB-2E3C-4764-993B-D2E7976F17EE}">
      <dgm:prSet phldrT="[Text]" custT="1"/>
      <dgm:spPr/>
      <dgm:t>
        <a:bodyPr/>
        <a:lstStyle/>
        <a:p>
          <a:pPr>
            <a:buNone/>
          </a:pPr>
          <a:r>
            <a:rPr lang="en-CA" sz="1800" b="0" dirty="0">
              <a:solidFill>
                <a:schemeClr val="tx1"/>
              </a:solidFill>
            </a:rPr>
            <a:t>Active Triage List: 83</a:t>
          </a:r>
        </a:p>
      </dgm:t>
    </dgm:pt>
    <dgm:pt modelId="{0063B76E-A295-4099-BC17-9C6754552937}" type="parTrans" cxnId="{F6DE0F92-4457-4FF0-9634-ECF99F52A631}">
      <dgm:prSet/>
      <dgm:spPr/>
      <dgm:t>
        <a:bodyPr/>
        <a:lstStyle/>
        <a:p>
          <a:endParaRPr lang="en-CA"/>
        </a:p>
      </dgm:t>
    </dgm:pt>
    <dgm:pt modelId="{4CC461DC-5D80-4219-8151-27D88F68D9D9}" type="sibTrans" cxnId="{F6DE0F92-4457-4FF0-9634-ECF99F52A631}">
      <dgm:prSet/>
      <dgm:spPr/>
      <dgm:t>
        <a:bodyPr/>
        <a:lstStyle/>
        <a:p>
          <a:endParaRPr lang="en-CA"/>
        </a:p>
      </dgm:t>
    </dgm:pt>
    <dgm:pt modelId="{544E288B-1497-4555-AC23-65B6C28EBEA1}">
      <dgm:prSet phldrT="[Text]" custT="1"/>
      <dgm:spPr/>
      <dgm:t>
        <a:bodyPr/>
        <a:lstStyle/>
        <a:p>
          <a:r>
            <a:rPr lang="en-CA" sz="2000" b="1" dirty="0"/>
            <a:t>Adult Placement Committee</a:t>
          </a:r>
          <a:endParaRPr lang="en-CA" sz="2000" dirty="0"/>
        </a:p>
      </dgm:t>
    </dgm:pt>
    <dgm:pt modelId="{3B87DF41-EE56-4AC4-9B35-93DC9925F053}" type="parTrans" cxnId="{2132EDC7-543F-4051-8713-E4F84EEBA18C}">
      <dgm:prSet/>
      <dgm:spPr/>
      <dgm:t>
        <a:bodyPr/>
        <a:lstStyle/>
        <a:p>
          <a:endParaRPr lang="en-CA"/>
        </a:p>
      </dgm:t>
    </dgm:pt>
    <dgm:pt modelId="{52589751-ADB7-4659-AD1B-3DE710A4B77A}" type="sibTrans" cxnId="{2132EDC7-543F-4051-8713-E4F84EEBA18C}">
      <dgm:prSet/>
      <dgm:spPr/>
      <dgm:t>
        <a:bodyPr/>
        <a:lstStyle/>
        <a:p>
          <a:endParaRPr lang="en-CA"/>
        </a:p>
      </dgm:t>
    </dgm:pt>
    <dgm:pt modelId="{213D4BC8-7B7B-4A02-B5BE-8FC8F9E8C193}">
      <dgm:prSet phldrT="[Text]" custT="1"/>
      <dgm:spPr/>
      <dgm:t>
        <a:bodyPr/>
        <a:lstStyle/>
        <a:p>
          <a:pPr>
            <a:buNone/>
          </a:pPr>
          <a:r>
            <a:rPr lang="en-CA" sz="1800" b="0" dirty="0">
              <a:solidFill>
                <a:schemeClr val="tx1"/>
              </a:solidFill>
            </a:rPr>
            <a:t>Active Triage List: 465</a:t>
          </a:r>
        </a:p>
      </dgm:t>
    </dgm:pt>
    <dgm:pt modelId="{ED0D993B-4E07-4B34-88B4-6F509C18470A}" type="parTrans" cxnId="{A62352E7-C32E-48AF-A259-56819DB2A87D}">
      <dgm:prSet/>
      <dgm:spPr/>
      <dgm:t>
        <a:bodyPr/>
        <a:lstStyle/>
        <a:p>
          <a:endParaRPr lang="en-CA"/>
        </a:p>
      </dgm:t>
    </dgm:pt>
    <dgm:pt modelId="{BC7D00E4-4182-48AF-BCCC-B333F24562EE}" type="sibTrans" cxnId="{A62352E7-C32E-48AF-A259-56819DB2A87D}">
      <dgm:prSet/>
      <dgm:spPr/>
      <dgm:t>
        <a:bodyPr/>
        <a:lstStyle/>
        <a:p>
          <a:endParaRPr lang="en-CA"/>
        </a:p>
      </dgm:t>
    </dgm:pt>
    <dgm:pt modelId="{63C66F46-32F0-4058-AC17-438317034AD7}">
      <dgm:prSet custT="1"/>
      <dgm:spPr/>
      <dgm:t>
        <a:bodyPr/>
        <a:lstStyle/>
        <a:p>
          <a:pPr>
            <a:buNone/>
          </a:pPr>
          <a:r>
            <a:rPr lang="en-CA" sz="1800" b="0" dirty="0">
              <a:solidFill>
                <a:schemeClr val="tx1"/>
              </a:solidFill>
            </a:rPr>
            <a:t>Average Accepted Referrals: 68</a:t>
          </a:r>
        </a:p>
      </dgm:t>
    </dgm:pt>
    <dgm:pt modelId="{21030906-3221-4E0F-B258-F3AB9EEAC934}" type="parTrans" cxnId="{2AE63828-633E-421C-8A07-AB56A8160ACB}">
      <dgm:prSet/>
      <dgm:spPr/>
      <dgm:t>
        <a:bodyPr/>
        <a:lstStyle/>
        <a:p>
          <a:endParaRPr lang="en-CA"/>
        </a:p>
      </dgm:t>
    </dgm:pt>
    <dgm:pt modelId="{8E722719-7CC4-4EAB-9AA2-A68398A621FE}" type="sibTrans" cxnId="{2AE63828-633E-421C-8A07-AB56A8160ACB}">
      <dgm:prSet/>
      <dgm:spPr/>
      <dgm:t>
        <a:bodyPr/>
        <a:lstStyle/>
        <a:p>
          <a:endParaRPr lang="en-CA"/>
        </a:p>
      </dgm:t>
    </dgm:pt>
    <dgm:pt modelId="{8A68FDD3-5B32-4395-803E-D168A61ED196}">
      <dgm:prSet custT="1"/>
      <dgm:spPr/>
      <dgm:t>
        <a:bodyPr/>
        <a:lstStyle/>
        <a:p>
          <a:pPr>
            <a:buNone/>
          </a:pPr>
          <a:r>
            <a:rPr lang="en-CA" sz="1800" b="0" dirty="0">
              <a:solidFill>
                <a:schemeClr val="tx1"/>
              </a:solidFill>
            </a:rPr>
            <a:t>~6/month</a:t>
          </a:r>
        </a:p>
      </dgm:t>
    </dgm:pt>
    <dgm:pt modelId="{31B4576B-D953-4A3E-A690-F2BCAAEAC372}" type="parTrans" cxnId="{7A43CCF9-BCA4-468A-BC83-26C1EE2FC215}">
      <dgm:prSet/>
      <dgm:spPr/>
      <dgm:t>
        <a:bodyPr/>
        <a:lstStyle/>
        <a:p>
          <a:endParaRPr lang="en-CA"/>
        </a:p>
      </dgm:t>
    </dgm:pt>
    <dgm:pt modelId="{D02C12B9-0452-4B2D-888C-4342FCB16C67}" type="sibTrans" cxnId="{7A43CCF9-BCA4-468A-BC83-26C1EE2FC215}">
      <dgm:prSet/>
      <dgm:spPr/>
      <dgm:t>
        <a:bodyPr/>
        <a:lstStyle/>
        <a:p>
          <a:endParaRPr lang="en-CA"/>
        </a:p>
      </dgm:t>
    </dgm:pt>
    <dgm:pt modelId="{2DDA187D-BBA5-48CB-88FB-4DA505EC6868}">
      <dgm:prSet custT="1"/>
      <dgm:spPr/>
      <dgm:t>
        <a:bodyPr/>
        <a:lstStyle/>
        <a:p>
          <a:pPr>
            <a:buNone/>
          </a:pPr>
          <a:r>
            <a:rPr lang="en-CA" sz="1800" b="0" dirty="0">
              <a:solidFill>
                <a:schemeClr val="tx1"/>
              </a:solidFill>
            </a:rPr>
            <a:t>Average Accepted Referrals: 188</a:t>
          </a:r>
        </a:p>
      </dgm:t>
    </dgm:pt>
    <dgm:pt modelId="{31077C81-6CF4-4573-A883-C1B78CA052C3}" type="parTrans" cxnId="{422EE78B-53D5-49E7-A71C-8903E84F01B5}">
      <dgm:prSet/>
      <dgm:spPr/>
      <dgm:t>
        <a:bodyPr/>
        <a:lstStyle/>
        <a:p>
          <a:endParaRPr lang="en-CA"/>
        </a:p>
      </dgm:t>
    </dgm:pt>
    <dgm:pt modelId="{DCBFF036-0F16-473C-A3C7-0B11781AC1E6}" type="sibTrans" cxnId="{422EE78B-53D5-49E7-A71C-8903E84F01B5}">
      <dgm:prSet/>
      <dgm:spPr/>
      <dgm:t>
        <a:bodyPr/>
        <a:lstStyle/>
        <a:p>
          <a:endParaRPr lang="en-CA"/>
        </a:p>
      </dgm:t>
    </dgm:pt>
    <dgm:pt modelId="{F0C6CDDB-77AB-486A-B772-7961FEA6397C}">
      <dgm:prSet custT="1"/>
      <dgm:spPr/>
      <dgm:t>
        <a:bodyPr/>
        <a:lstStyle/>
        <a:p>
          <a:pPr>
            <a:buNone/>
          </a:pPr>
          <a:r>
            <a:rPr lang="en-CA" sz="1800" b="0" dirty="0">
              <a:solidFill>
                <a:schemeClr val="tx1"/>
              </a:solidFill>
            </a:rPr>
            <a:t>~15/month</a:t>
          </a:r>
        </a:p>
      </dgm:t>
    </dgm:pt>
    <dgm:pt modelId="{65DBFBA0-A537-4F37-86B7-616AD2E66D1E}" type="parTrans" cxnId="{3AD50986-BB94-4747-9B52-2FB220730E3B}">
      <dgm:prSet/>
      <dgm:spPr/>
      <dgm:t>
        <a:bodyPr/>
        <a:lstStyle/>
        <a:p>
          <a:endParaRPr lang="en-CA"/>
        </a:p>
      </dgm:t>
    </dgm:pt>
    <dgm:pt modelId="{3EDE6B8E-128B-40C7-AFD4-72DE7D1A88DB}" type="sibTrans" cxnId="{3AD50986-BB94-4747-9B52-2FB220730E3B}">
      <dgm:prSet/>
      <dgm:spPr/>
      <dgm:t>
        <a:bodyPr/>
        <a:lstStyle/>
        <a:p>
          <a:endParaRPr lang="en-CA"/>
        </a:p>
      </dgm:t>
    </dgm:pt>
    <dgm:pt modelId="{DAE01E56-4B9A-4ABC-AF15-6D4CFF6B83B9}">
      <dgm:prSet custT="1"/>
      <dgm:spPr/>
      <dgm:t>
        <a:bodyPr/>
        <a:lstStyle/>
        <a:p>
          <a:pPr>
            <a:buNone/>
          </a:pPr>
          <a:r>
            <a:rPr lang="en-CA" sz="1800" b="0" dirty="0">
              <a:solidFill>
                <a:schemeClr val="tx1"/>
              </a:solidFill>
            </a:rPr>
            <a:t>Average Accepted Referrals: 408</a:t>
          </a:r>
        </a:p>
      </dgm:t>
    </dgm:pt>
    <dgm:pt modelId="{B7CA8096-3C77-464C-AA32-2F2A222655E6}" type="parTrans" cxnId="{B6807A32-82E8-408F-BF19-E8697CC9945B}">
      <dgm:prSet/>
      <dgm:spPr/>
      <dgm:t>
        <a:bodyPr/>
        <a:lstStyle/>
        <a:p>
          <a:endParaRPr lang="en-CA"/>
        </a:p>
      </dgm:t>
    </dgm:pt>
    <dgm:pt modelId="{4003FC3D-A75F-46CC-AC96-900D8ADB4097}" type="sibTrans" cxnId="{B6807A32-82E8-408F-BF19-E8697CC9945B}">
      <dgm:prSet/>
      <dgm:spPr/>
      <dgm:t>
        <a:bodyPr/>
        <a:lstStyle/>
        <a:p>
          <a:endParaRPr lang="en-CA"/>
        </a:p>
      </dgm:t>
    </dgm:pt>
    <dgm:pt modelId="{E16CA44A-499A-4A26-9AE2-EBA6B5D07C91}">
      <dgm:prSet custT="1"/>
      <dgm:spPr/>
      <dgm:t>
        <a:bodyPr/>
        <a:lstStyle/>
        <a:p>
          <a:pPr>
            <a:buNone/>
          </a:pPr>
          <a:r>
            <a:rPr lang="en-CA" sz="1800" b="0" dirty="0">
              <a:solidFill>
                <a:schemeClr val="tx1"/>
              </a:solidFill>
            </a:rPr>
            <a:t>~34/month</a:t>
          </a:r>
        </a:p>
      </dgm:t>
    </dgm:pt>
    <dgm:pt modelId="{BC405E78-4F92-447A-978D-3357B7333657}" type="parTrans" cxnId="{11C1D207-4879-481B-8851-F93E3F80AC32}">
      <dgm:prSet/>
      <dgm:spPr/>
      <dgm:t>
        <a:bodyPr/>
        <a:lstStyle/>
        <a:p>
          <a:endParaRPr lang="en-CA"/>
        </a:p>
      </dgm:t>
    </dgm:pt>
    <dgm:pt modelId="{D75045B4-F37E-4888-853B-4FE8851A79FD}" type="sibTrans" cxnId="{11C1D207-4879-481B-8851-F93E3F80AC32}">
      <dgm:prSet/>
      <dgm:spPr/>
      <dgm:t>
        <a:bodyPr/>
        <a:lstStyle/>
        <a:p>
          <a:endParaRPr lang="en-CA"/>
        </a:p>
      </dgm:t>
    </dgm:pt>
    <dgm:pt modelId="{1AA0F004-ED4F-4301-9987-05B950763C35}" type="pres">
      <dgm:prSet presAssocID="{BCCDA6A7-71B7-4417-AC7B-111DF2BCEE71}" presName="linear" presStyleCnt="0">
        <dgm:presLayoutVars>
          <dgm:dir/>
          <dgm:animLvl val="lvl"/>
          <dgm:resizeHandles val="exact"/>
        </dgm:presLayoutVars>
      </dgm:prSet>
      <dgm:spPr/>
    </dgm:pt>
    <dgm:pt modelId="{432E5AB4-1AC4-4876-B4EE-2EB29C3960F9}" type="pres">
      <dgm:prSet presAssocID="{6B2B6585-08D0-4237-8BDB-00F0F80FD0F3}" presName="parentLin" presStyleCnt="0"/>
      <dgm:spPr/>
    </dgm:pt>
    <dgm:pt modelId="{B90FC4C5-11BD-48FE-AD77-56FE7735F2B9}" type="pres">
      <dgm:prSet presAssocID="{6B2B6585-08D0-4237-8BDB-00F0F80FD0F3}" presName="parentLeftMargin" presStyleLbl="node1" presStyleIdx="0" presStyleCnt="3"/>
      <dgm:spPr/>
    </dgm:pt>
    <dgm:pt modelId="{DB39B9D6-E772-4F78-BAA9-833AAD73DECE}" type="pres">
      <dgm:prSet presAssocID="{6B2B6585-08D0-4237-8BDB-00F0F80FD0F3}" presName="parentText" presStyleLbl="node1" presStyleIdx="0" presStyleCnt="3" custScaleX="120869" custLinFactNeighborX="2449">
        <dgm:presLayoutVars>
          <dgm:chMax val="0"/>
          <dgm:bulletEnabled val="1"/>
        </dgm:presLayoutVars>
      </dgm:prSet>
      <dgm:spPr/>
    </dgm:pt>
    <dgm:pt modelId="{F8435FEB-1F3F-476B-8BA1-5DE7CF42F2FF}" type="pres">
      <dgm:prSet presAssocID="{6B2B6585-08D0-4237-8BDB-00F0F80FD0F3}" presName="negativeSpace" presStyleCnt="0"/>
      <dgm:spPr/>
    </dgm:pt>
    <dgm:pt modelId="{FE4613C4-3B33-4325-A037-70E085504D6F}" type="pres">
      <dgm:prSet presAssocID="{6B2B6585-08D0-4237-8BDB-00F0F80FD0F3}" presName="childText" presStyleLbl="conFgAcc1" presStyleIdx="0" presStyleCnt="3">
        <dgm:presLayoutVars>
          <dgm:bulletEnabled val="1"/>
        </dgm:presLayoutVars>
      </dgm:prSet>
      <dgm:spPr/>
    </dgm:pt>
    <dgm:pt modelId="{82FCFF42-083D-457C-896F-49BCB8AEE634}" type="pres">
      <dgm:prSet presAssocID="{0AC8896D-C26C-4DDB-83ED-1972E31D884C}" presName="spaceBetweenRectangles" presStyleCnt="0"/>
      <dgm:spPr/>
    </dgm:pt>
    <dgm:pt modelId="{DF42CCE6-2A25-4296-8441-995667CEDC80}" type="pres">
      <dgm:prSet presAssocID="{D9D77430-F83E-465A-B1A1-D66D26DD48BB}" presName="parentLin" presStyleCnt="0"/>
      <dgm:spPr/>
    </dgm:pt>
    <dgm:pt modelId="{6FBF4934-8BBD-4D11-A08F-00C43D9A2C50}" type="pres">
      <dgm:prSet presAssocID="{D9D77430-F83E-465A-B1A1-D66D26DD48BB}" presName="parentLeftMargin" presStyleLbl="node1" presStyleIdx="0" presStyleCnt="3"/>
      <dgm:spPr/>
    </dgm:pt>
    <dgm:pt modelId="{D0E7535B-E6B2-43C9-9015-C8AB3140DACB}" type="pres">
      <dgm:prSet presAssocID="{D9D77430-F83E-465A-B1A1-D66D26DD48BB}" presName="parentText" presStyleLbl="node1" presStyleIdx="1" presStyleCnt="3" custScaleX="120869">
        <dgm:presLayoutVars>
          <dgm:chMax val="0"/>
          <dgm:bulletEnabled val="1"/>
        </dgm:presLayoutVars>
      </dgm:prSet>
      <dgm:spPr/>
    </dgm:pt>
    <dgm:pt modelId="{1C670D44-FAD1-49D0-8DFC-E441C553B7D0}" type="pres">
      <dgm:prSet presAssocID="{D9D77430-F83E-465A-B1A1-D66D26DD48BB}" presName="negativeSpace" presStyleCnt="0"/>
      <dgm:spPr/>
    </dgm:pt>
    <dgm:pt modelId="{0DE1C1AA-2AFC-4ED9-B99A-CAC03431C840}" type="pres">
      <dgm:prSet presAssocID="{D9D77430-F83E-465A-B1A1-D66D26DD48BB}" presName="childText" presStyleLbl="conFgAcc1" presStyleIdx="1" presStyleCnt="3">
        <dgm:presLayoutVars>
          <dgm:bulletEnabled val="1"/>
        </dgm:presLayoutVars>
      </dgm:prSet>
      <dgm:spPr/>
    </dgm:pt>
    <dgm:pt modelId="{AF1BCAAF-C0F5-4DAD-8892-C119AFD736E4}" type="pres">
      <dgm:prSet presAssocID="{58467C88-6250-416C-BEE6-D5F767F2A713}" presName="spaceBetweenRectangles" presStyleCnt="0"/>
      <dgm:spPr/>
    </dgm:pt>
    <dgm:pt modelId="{85AF12CF-0454-4639-B381-8B7A39B9C81F}" type="pres">
      <dgm:prSet presAssocID="{544E288B-1497-4555-AC23-65B6C28EBEA1}" presName="parentLin" presStyleCnt="0"/>
      <dgm:spPr/>
    </dgm:pt>
    <dgm:pt modelId="{E7132986-38D0-4DE3-8220-DB6E1EB8644F}" type="pres">
      <dgm:prSet presAssocID="{544E288B-1497-4555-AC23-65B6C28EBEA1}" presName="parentLeftMargin" presStyleLbl="node1" presStyleIdx="1" presStyleCnt="3"/>
      <dgm:spPr/>
    </dgm:pt>
    <dgm:pt modelId="{DDDD465F-9D4A-4D62-8CD3-56AF9663F7E3}" type="pres">
      <dgm:prSet presAssocID="{544E288B-1497-4555-AC23-65B6C28EBEA1}" presName="parentText" presStyleLbl="node1" presStyleIdx="2" presStyleCnt="3" custScaleX="120869">
        <dgm:presLayoutVars>
          <dgm:chMax val="0"/>
          <dgm:bulletEnabled val="1"/>
        </dgm:presLayoutVars>
      </dgm:prSet>
      <dgm:spPr/>
    </dgm:pt>
    <dgm:pt modelId="{575729B4-8472-48EC-A84E-1A48A82EE61F}" type="pres">
      <dgm:prSet presAssocID="{544E288B-1497-4555-AC23-65B6C28EBEA1}" presName="negativeSpace" presStyleCnt="0"/>
      <dgm:spPr/>
    </dgm:pt>
    <dgm:pt modelId="{B6D4E7B8-B68F-4B16-8777-09EF5B039C74}" type="pres">
      <dgm:prSet presAssocID="{544E288B-1497-4555-AC23-65B6C28EBEA1}" presName="childText" presStyleLbl="conFgAcc1" presStyleIdx="2" presStyleCnt="3">
        <dgm:presLayoutVars>
          <dgm:bulletEnabled val="1"/>
        </dgm:presLayoutVars>
      </dgm:prSet>
      <dgm:spPr/>
    </dgm:pt>
  </dgm:ptLst>
  <dgm:cxnLst>
    <dgm:cxn modelId="{DE947605-7EA7-4D35-B383-5BB4A40C1CDF}" type="presOf" srcId="{DAE01E56-4B9A-4ABC-AF15-6D4CFF6B83B9}" destId="{B6D4E7B8-B68F-4B16-8777-09EF5B039C74}" srcOrd="0" destOrd="1" presId="urn:microsoft.com/office/officeart/2005/8/layout/list1"/>
    <dgm:cxn modelId="{11C1D207-4879-481B-8851-F93E3F80AC32}" srcId="{544E288B-1497-4555-AC23-65B6C28EBEA1}" destId="{E16CA44A-499A-4A26-9AE2-EBA6B5D07C91}" srcOrd="2" destOrd="0" parTransId="{BC405E78-4F92-447A-978D-3357B7333657}" sibTransId="{D75045B4-F37E-4888-853B-4FE8851A79FD}"/>
    <dgm:cxn modelId="{9FE3B813-B8C3-4999-BB71-7793381087D8}" srcId="{6B2B6585-08D0-4237-8BDB-00F0F80FD0F3}" destId="{DE67B2A3-D703-411D-9BC6-9AD754E241D7}" srcOrd="0" destOrd="0" parTransId="{F9A1FDA8-7CBD-4207-B4AE-CF489D183B8C}" sibTransId="{A5CD6A64-C060-4E79-B400-460E20A8BA20}"/>
    <dgm:cxn modelId="{CD3EAE14-3BDB-445F-8632-928433F9A4C8}" type="presOf" srcId="{6B2B6585-08D0-4237-8BDB-00F0F80FD0F3}" destId="{DB39B9D6-E772-4F78-BAA9-833AAD73DECE}" srcOrd="1" destOrd="0" presId="urn:microsoft.com/office/officeart/2005/8/layout/list1"/>
    <dgm:cxn modelId="{2C423A1F-7EFB-46F3-B6E3-3D2C9D2D4C69}" type="presOf" srcId="{8A68FDD3-5B32-4395-803E-D168A61ED196}" destId="{FE4613C4-3B33-4325-A037-70E085504D6F}" srcOrd="0" destOrd="2" presId="urn:microsoft.com/office/officeart/2005/8/layout/list1"/>
    <dgm:cxn modelId="{2AE63828-633E-421C-8A07-AB56A8160ACB}" srcId="{6B2B6585-08D0-4237-8BDB-00F0F80FD0F3}" destId="{63C66F46-32F0-4058-AC17-438317034AD7}" srcOrd="1" destOrd="0" parTransId="{21030906-3221-4E0F-B258-F3AB9EEAC934}" sibTransId="{8E722719-7CC4-4EAB-9AA2-A68398A621FE}"/>
    <dgm:cxn modelId="{D83A352C-5C97-4C9E-A980-AAEF4F0517DA}" type="presOf" srcId="{D9D77430-F83E-465A-B1A1-D66D26DD48BB}" destId="{D0E7535B-E6B2-43C9-9015-C8AB3140DACB}" srcOrd="1" destOrd="0" presId="urn:microsoft.com/office/officeart/2005/8/layout/list1"/>
    <dgm:cxn modelId="{B6807A32-82E8-408F-BF19-E8697CC9945B}" srcId="{544E288B-1497-4555-AC23-65B6C28EBEA1}" destId="{DAE01E56-4B9A-4ABC-AF15-6D4CFF6B83B9}" srcOrd="1" destOrd="0" parTransId="{B7CA8096-3C77-464C-AA32-2F2A222655E6}" sibTransId="{4003FC3D-A75F-46CC-AC96-900D8ADB4097}"/>
    <dgm:cxn modelId="{95099F3D-B1C4-4A56-A15E-A022A84E22FC}" type="presOf" srcId="{8796B7EB-2E3C-4764-993B-D2E7976F17EE}" destId="{0DE1C1AA-2AFC-4ED9-B99A-CAC03431C840}" srcOrd="0" destOrd="0" presId="urn:microsoft.com/office/officeart/2005/8/layout/list1"/>
    <dgm:cxn modelId="{6185A272-4613-4042-929A-58D06EC61D35}" type="presOf" srcId="{BCCDA6A7-71B7-4417-AC7B-111DF2BCEE71}" destId="{1AA0F004-ED4F-4301-9987-05B950763C35}" srcOrd="0" destOrd="0" presId="urn:microsoft.com/office/officeart/2005/8/layout/list1"/>
    <dgm:cxn modelId="{BB08AB54-CCC0-4EF1-8199-33A467FEB3D6}" type="presOf" srcId="{E16CA44A-499A-4A26-9AE2-EBA6B5D07C91}" destId="{B6D4E7B8-B68F-4B16-8777-09EF5B039C74}" srcOrd="0" destOrd="2" presId="urn:microsoft.com/office/officeart/2005/8/layout/list1"/>
    <dgm:cxn modelId="{D93D0C7A-4DBD-4D68-937C-AF03E860A40F}" type="presOf" srcId="{544E288B-1497-4555-AC23-65B6C28EBEA1}" destId="{DDDD465F-9D4A-4D62-8CD3-56AF9663F7E3}" srcOrd="1" destOrd="0" presId="urn:microsoft.com/office/officeart/2005/8/layout/list1"/>
    <dgm:cxn modelId="{D3994D7A-0725-4190-A611-2696559CB494}" type="presOf" srcId="{6B2B6585-08D0-4237-8BDB-00F0F80FD0F3}" destId="{B90FC4C5-11BD-48FE-AD77-56FE7735F2B9}" srcOrd="0" destOrd="0" presId="urn:microsoft.com/office/officeart/2005/8/layout/list1"/>
    <dgm:cxn modelId="{3AD50986-BB94-4747-9B52-2FB220730E3B}" srcId="{D9D77430-F83E-465A-B1A1-D66D26DD48BB}" destId="{F0C6CDDB-77AB-486A-B772-7961FEA6397C}" srcOrd="2" destOrd="0" parTransId="{65DBFBA0-A537-4F37-86B7-616AD2E66D1E}" sibTransId="{3EDE6B8E-128B-40C7-AFD4-72DE7D1A88DB}"/>
    <dgm:cxn modelId="{422EE78B-53D5-49E7-A71C-8903E84F01B5}" srcId="{D9D77430-F83E-465A-B1A1-D66D26DD48BB}" destId="{2DDA187D-BBA5-48CB-88FB-4DA505EC6868}" srcOrd="1" destOrd="0" parTransId="{31077C81-6CF4-4573-A883-C1B78CA052C3}" sibTransId="{DCBFF036-0F16-473C-A3C7-0B11781AC1E6}"/>
    <dgm:cxn modelId="{21FEFB8F-5DD9-4B78-98A6-03FD99218B04}" srcId="{BCCDA6A7-71B7-4417-AC7B-111DF2BCEE71}" destId="{6B2B6585-08D0-4237-8BDB-00F0F80FD0F3}" srcOrd="0" destOrd="0" parTransId="{6D34E52F-4F1A-4A77-B4A8-AB1E9260C966}" sibTransId="{0AC8896D-C26C-4DDB-83ED-1972E31D884C}"/>
    <dgm:cxn modelId="{C4BED291-88E0-4A48-B8E3-9A42FD732878}" type="presOf" srcId="{2DDA187D-BBA5-48CB-88FB-4DA505EC6868}" destId="{0DE1C1AA-2AFC-4ED9-B99A-CAC03431C840}" srcOrd="0" destOrd="1" presId="urn:microsoft.com/office/officeart/2005/8/layout/list1"/>
    <dgm:cxn modelId="{F6DE0F92-4457-4FF0-9634-ECF99F52A631}" srcId="{D9D77430-F83E-465A-B1A1-D66D26DD48BB}" destId="{8796B7EB-2E3C-4764-993B-D2E7976F17EE}" srcOrd="0" destOrd="0" parTransId="{0063B76E-A295-4099-BC17-9C6754552937}" sibTransId="{4CC461DC-5D80-4219-8151-27D88F68D9D9}"/>
    <dgm:cxn modelId="{EB36D293-9291-4DAA-82C6-BDBABCE8AD0D}" type="presOf" srcId="{63C66F46-32F0-4058-AC17-438317034AD7}" destId="{FE4613C4-3B33-4325-A037-70E085504D6F}" srcOrd="0" destOrd="1" presId="urn:microsoft.com/office/officeart/2005/8/layout/list1"/>
    <dgm:cxn modelId="{E78C3DAE-708B-4F40-A2C6-6525CEC65298}" type="presOf" srcId="{D9D77430-F83E-465A-B1A1-D66D26DD48BB}" destId="{6FBF4934-8BBD-4D11-A08F-00C43D9A2C50}" srcOrd="0" destOrd="0" presId="urn:microsoft.com/office/officeart/2005/8/layout/list1"/>
    <dgm:cxn modelId="{F0A118B2-A2AA-42B9-8E54-99B057F92014}" type="presOf" srcId="{544E288B-1497-4555-AC23-65B6C28EBEA1}" destId="{E7132986-38D0-4DE3-8220-DB6E1EB8644F}" srcOrd="0" destOrd="0" presId="urn:microsoft.com/office/officeart/2005/8/layout/list1"/>
    <dgm:cxn modelId="{E438B2B8-0F07-4A3A-91A1-9B33872C550D}" type="presOf" srcId="{F0C6CDDB-77AB-486A-B772-7961FEA6397C}" destId="{0DE1C1AA-2AFC-4ED9-B99A-CAC03431C840}" srcOrd="0" destOrd="2" presId="urn:microsoft.com/office/officeart/2005/8/layout/list1"/>
    <dgm:cxn modelId="{2DD666C3-3503-4F62-96C6-4FA7426D571D}" type="presOf" srcId="{213D4BC8-7B7B-4A02-B5BE-8FC8F9E8C193}" destId="{B6D4E7B8-B68F-4B16-8777-09EF5B039C74}" srcOrd="0" destOrd="0" presId="urn:microsoft.com/office/officeart/2005/8/layout/list1"/>
    <dgm:cxn modelId="{2132EDC7-543F-4051-8713-E4F84EEBA18C}" srcId="{BCCDA6A7-71B7-4417-AC7B-111DF2BCEE71}" destId="{544E288B-1497-4555-AC23-65B6C28EBEA1}" srcOrd="2" destOrd="0" parTransId="{3B87DF41-EE56-4AC4-9B35-93DC9925F053}" sibTransId="{52589751-ADB7-4659-AD1B-3DE710A4B77A}"/>
    <dgm:cxn modelId="{564086D5-DF2A-4E71-B255-859D5C618D79}" srcId="{BCCDA6A7-71B7-4417-AC7B-111DF2BCEE71}" destId="{D9D77430-F83E-465A-B1A1-D66D26DD48BB}" srcOrd="1" destOrd="0" parTransId="{2AFD5C57-4CDB-4669-8FA9-C62873161849}" sibTransId="{58467C88-6250-416C-BEE6-D5F767F2A713}"/>
    <dgm:cxn modelId="{8CF5DAD9-C8B9-4781-8AE7-514F9152B4A1}" type="presOf" srcId="{DE67B2A3-D703-411D-9BC6-9AD754E241D7}" destId="{FE4613C4-3B33-4325-A037-70E085504D6F}" srcOrd="0" destOrd="0" presId="urn:microsoft.com/office/officeart/2005/8/layout/list1"/>
    <dgm:cxn modelId="{A62352E7-C32E-48AF-A259-56819DB2A87D}" srcId="{544E288B-1497-4555-AC23-65B6C28EBEA1}" destId="{213D4BC8-7B7B-4A02-B5BE-8FC8F9E8C193}" srcOrd="0" destOrd="0" parTransId="{ED0D993B-4E07-4B34-88B4-6F509C18470A}" sibTransId="{BC7D00E4-4182-48AF-BCCC-B333F24562EE}"/>
    <dgm:cxn modelId="{7A43CCF9-BCA4-468A-BC83-26C1EE2FC215}" srcId="{6B2B6585-08D0-4237-8BDB-00F0F80FD0F3}" destId="{8A68FDD3-5B32-4395-803E-D168A61ED196}" srcOrd="2" destOrd="0" parTransId="{31B4576B-D953-4A3E-A690-F2BCAAEAC372}" sibTransId="{D02C12B9-0452-4B2D-888C-4342FCB16C67}"/>
    <dgm:cxn modelId="{F4FC9F00-6FDF-4029-8462-DA93D1FA592C}" type="presParOf" srcId="{1AA0F004-ED4F-4301-9987-05B950763C35}" destId="{432E5AB4-1AC4-4876-B4EE-2EB29C3960F9}" srcOrd="0" destOrd="0" presId="urn:microsoft.com/office/officeart/2005/8/layout/list1"/>
    <dgm:cxn modelId="{38EB3119-6522-4CED-9F18-6C041BB1ABCC}" type="presParOf" srcId="{432E5AB4-1AC4-4876-B4EE-2EB29C3960F9}" destId="{B90FC4C5-11BD-48FE-AD77-56FE7735F2B9}" srcOrd="0" destOrd="0" presId="urn:microsoft.com/office/officeart/2005/8/layout/list1"/>
    <dgm:cxn modelId="{47F168F7-CF0C-4468-B90B-A62C750B300E}" type="presParOf" srcId="{432E5AB4-1AC4-4876-B4EE-2EB29C3960F9}" destId="{DB39B9D6-E772-4F78-BAA9-833AAD73DECE}" srcOrd="1" destOrd="0" presId="urn:microsoft.com/office/officeart/2005/8/layout/list1"/>
    <dgm:cxn modelId="{D61C3203-A493-4DD1-9518-F67988D2BD01}" type="presParOf" srcId="{1AA0F004-ED4F-4301-9987-05B950763C35}" destId="{F8435FEB-1F3F-476B-8BA1-5DE7CF42F2FF}" srcOrd="1" destOrd="0" presId="urn:microsoft.com/office/officeart/2005/8/layout/list1"/>
    <dgm:cxn modelId="{C07F0D85-D0A0-44C5-A6FC-FF9F5203E848}" type="presParOf" srcId="{1AA0F004-ED4F-4301-9987-05B950763C35}" destId="{FE4613C4-3B33-4325-A037-70E085504D6F}" srcOrd="2" destOrd="0" presId="urn:microsoft.com/office/officeart/2005/8/layout/list1"/>
    <dgm:cxn modelId="{C44D0B60-680B-4DDE-A94E-74BA426A0754}" type="presParOf" srcId="{1AA0F004-ED4F-4301-9987-05B950763C35}" destId="{82FCFF42-083D-457C-896F-49BCB8AEE634}" srcOrd="3" destOrd="0" presId="urn:microsoft.com/office/officeart/2005/8/layout/list1"/>
    <dgm:cxn modelId="{D5EAE981-94B8-477F-B637-600177526DAC}" type="presParOf" srcId="{1AA0F004-ED4F-4301-9987-05B950763C35}" destId="{DF42CCE6-2A25-4296-8441-995667CEDC80}" srcOrd="4" destOrd="0" presId="urn:microsoft.com/office/officeart/2005/8/layout/list1"/>
    <dgm:cxn modelId="{C4B0339E-A510-4DB1-BE1D-7807B38F237B}" type="presParOf" srcId="{DF42CCE6-2A25-4296-8441-995667CEDC80}" destId="{6FBF4934-8BBD-4D11-A08F-00C43D9A2C50}" srcOrd="0" destOrd="0" presId="urn:microsoft.com/office/officeart/2005/8/layout/list1"/>
    <dgm:cxn modelId="{457AF2D7-A561-4E0D-841C-DCAC2FFF74E7}" type="presParOf" srcId="{DF42CCE6-2A25-4296-8441-995667CEDC80}" destId="{D0E7535B-E6B2-43C9-9015-C8AB3140DACB}" srcOrd="1" destOrd="0" presId="urn:microsoft.com/office/officeart/2005/8/layout/list1"/>
    <dgm:cxn modelId="{F6AE79C3-263C-497C-B5E5-CDEBDD813782}" type="presParOf" srcId="{1AA0F004-ED4F-4301-9987-05B950763C35}" destId="{1C670D44-FAD1-49D0-8DFC-E441C553B7D0}" srcOrd="5" destOrd="0" presId="urn:microsoft.com/office/officeart/2005/8/layout/list1"/>
    <dgm:cxn modelId="{C0B723C1-17D7-48B0-9990-645BF9D657E8}" type="presParOf" srcId="{1AA0F004-ED4F-4301-9987-05B950763C35}" destId="{0DE1C1AA-2AFC-4ED9-B99A-CAC03431C840}" srcOrd="6" destOrd="0" presId="urn:microsoft.com/office/officeart/2005/8/layout/list1"/>
    <dgm:cxn modelId="{1FFC2EE9-E13C-4351-86E7-67CA4A062C84}" type="presParOf" srcId="{1AA0F004-ED4F-4301-9987-05B950763C35}" destId="{AF1BCAAF-C0F5-4DAD-8892-C119AFD736E4}" srcOrd="7" destOrd="0" presId="urn:microsoft.com/office/officeart/2005/8/layout/list1"/>
    <dgm:cxn modelId="{D63EE98A-672B-4140-83C8-A4F88F08C5D6}" type="presParOf" srcId="{1AA0F004-ED4F-4301-9987-05B950763C35}" destId="{85AF12CF-0454-4639-B381-8B7A39B9C81F}" srcOrd="8" destOrd="0" presId="urn:microsoft.com/office/officeart/2005/8/layout/list1"/>
    <dgm:cxn modelId="{AA305740-0F5C-48BA-AA21-609C7FAA4EA8}" type="presParOf" srcId="{85AF12CF-0454-4639-B381-8B7A39B9C81F}" destId="{E7132986-38D0-4DE3-8220-DB6E1EB8644F}" srcOrd="0" destOrd="0" presId="urn:microsoft.com/office/officeart/2005/8/layout/list1"/>
    <dgm:cxn modelId="{C7FF8CCA-1ED7-452C-BAD5-7B3D23CCD27A}" type="presParOf" srcId="{85AF12CF-0454-4639-B381-8B7A39B9C81F}" destId="{DDDD465F-9D4A-4D62-8CD3-56AF9663F7E3}" srcOrd="1" destOrd="0" presId="urn:microsoft.com/office/officeart/2005/8/layout/list1"/>
    <dgm:cxn modelId="{31FA2C89-DE91-4F21-9A36-57E506C68C2D}" type="presParOf" srcId="{1AA0F004-ED4F-4301-9987-05B950763C35}" destId="{575729B4-8472-48EC-A84E-1A48A82EE61F}" srcOrd="9" destOrd="0" presId="urn:microsoft.com/office/officeart/2005/8/layout/list1"/>
    <dgm:cxn modelId="{AD4CBABF-9BA5-402E-B5A1-867A1DC580F8}" type="presParOf" srcId="{1AA0F004-ED4F-4301-9987-05B950763C35}" destId="{B6D4E7B8-B68F-4B16-8777-09EF5B039C7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CDA6A7-71B7-4417-AC7B-111DF2BCEE7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CA"/>
        </a:p>
      </dgm:t>
    </dgm:pt>
    <dgm:pt modelId="{6B2B6585-08D0-4237-8BDB-00F0F80FD0F3}">
      <dgm:prSet phldrT="[Text]" custT="1"/>
      <dgm:spPr/>
      <dgm:t>
        <a:bodyPr/>
        <a:lstStyle/>
        <a:p>
          <a:r>
            <a:rPr lang="en-CA" sz="2000" b="1" dirty="0"/>
            <a:t>Youth Placement Committee</a:t>
          </a:r>
          <a:endParaRPr lang="en-CA" sz="2000" dirty="0"/>
        </a:p>
      </dgm:t>
    </dgm:pt>
    <dgm:pt modelId="{6D34E52F-4F1A-4A77-B4A8-AB1E9260C966}" type="parTrans" cxnId="{21FEFB8F-5DD9-4B78-98A6-03FD99218B04}">
      <dgm:prSet/>
      <dgm:spPr/>
      <dgm:t>
        <a:bodyPr/>
        <a:lstStyle/>
        <a:p>
          <a:endParaRPr lang="en-CA"/>
        </a:p>
      </dgm:t>
    </dgm:pt>
    <dgm:pt modelId="{0AC8896D-C26C-4DDB-83ED-1972E31D884C}" type="sibTrans" cxnId="{21FEFB8F-5DD9-4B78-98A6-03FD99218B04}">
      <dgm:prSet/>
      <dgm:spPr/>
      <dgm:t>
        <a:bodyPr/>
        <a:lstStyle/>
        <a:p>
          <a:endParaRPr lang="en-CA"/>
        </a:p>
      </dgm:t>
    </dgm:pt>
    <dgm:pt modelId="{DE67B2A3-D703-411D-9BC6-9AD754E241D7}">
      <dgm:prSet phldrT="[Text]" custT="1"/>
      <dgm:spPr/>
      <dgm:t>
        <a:bodyPr/>
        <a:lstStyle/>
        <a:p>
          <a:pPr>
            <a:buNone/>
          </a:pPr>
          <a:r>
            <a:rPr lang="en-CA" sz="1800" dirty="0">
              <a:solidFill>
                <a:schemeClr val="tx1"/>
              </a:solidFill>
            </a:rPr>
            <a:t>Average Length of Stay: 69 Days </a:t>
          </a:r>
          <a:endParaRPr lang="en-CA" sz="1800" b="0" dirty="0">
            <a:solidFill>
              <a:schemeClr val="tx1"/>
            </a:solidFill>
          </a:endParaRPr>
        </a:p>
      </dgm:t>
    </dgm:pt>
    <dgm:pt modelId="{F9A1FDA8-7CBD-4207-B4AE-CF489D183B8C}" type="parTrans" cxnId="{9FE3B813-B8C3-4999-BB71-7793381087D8}">
      <dgm:prSet/>
      <dgm:spPr/>
      <dgm:t>
        <a:bodyPr/>
        <a:lstStyle/>
        <a:p>
          <a:endParaRPr lang="en-CA"/>
        </a:p>
      </dgm:t>
    </dgm:pt>
    <dgm:pt modelId="{A5CD6A64-C060-4E79-B400-460E20A8BA20}" type="sibTrans" cxnId="{9FE3B813-B8C3-4999-BB71-7793381087D8}">
      <dgm:prSet/>
      <dgm:spPr/>
      <dgm:t>
        <a:bodyPr/>
        <a:lstStyle/>
        <a:p>
          <a:endParaRPr lang="en-CA"/>
        </a:p>
      </dgm:t>
    </dgm:pt>
    <dgm:pt modelId="{D9D77430-F83E-465A-B1A1-D66D26DD48BB}">
      <dgm:prSet phldrT="[Text]" custT="1"/>
      <dgm:spPr/>
      <dgm:t>
        <a:bodyPr/>
        <a:lstStyle/>
        <a:p>
          <a:r>
            <a:rPr lang="en-CA" sz="2000" b="1" dirty="0"/>
            <a:t>Family Placement Committee</a:t>
          </a:r>
          <a:endParaRPr lang="en-CA" sz="2000" dirty="0"/>
        </a:p>
      </dgm:t>
    </dgm:pt>
    <dgm:pt modelId="{2AFD5C57-4CDB-4669-8FA9-C62873161849}" type="parTrans" cxnId="{564086D5-DF2A-4E71-B255-859D5C618D79}">
      <dgm:prSet/>
      <dgm:spPr/>
      <dgm:t>
        <a:bodyPr/>
        <a:lstStyle/>
        <a:p>
          <a:endParaRPr lang="en-CA"/>
        </a:p>
      </dgm:t>
    </dgm:pt>
    <dgm:pt modelId="{58467C88-6250-416C-BEE6-D5F767F2A713}" type="sibTrans" cxnId="{564086D5-DF2A-4E71-B255-859D5C618D79}">
      <dgm:prSet/>
      <dgm:spPr/>
      <dgm:t>
        <a:bodyPr/>
        <a:lstStyle/>
        <a:p>
          <a:endParaRPr lang="en-CA"/>
        </a:p>
      </dgm:t>
    </dgm:pt>
    <dgm:pt modelId="{8796B7EB-2E3C-4764-993B-D2E7976F17EE}">
      <dgm:prSet phldrT="[Text]" custT="1"/>
      <dgm:spPr/>
      <dgm:t>
        <a:bodyPr/>
        <a:lstStyle/>
        <a:p>
          <a:pPr>
            <a:buNone/>
          </a:pPr>
          <a:r>
            <a:rPr lang="en-CA" sz="1800" dirty="0">
              <a:solidFill>
                <a:schemeClr val="tx1"/>
              </a:solidFill>
            </a:rPr>
            <a:t>Average Length of Stay: 59 Days </a:t>
          </a:r>
          <a:endParaRPr lang="en-CA" sz="1800" b="0" dirty="0">
            <a:solidFill>
              <a:schemeClr val="tx1"/>
            </a:solidFill>
          </a:endParaRPr>
        </a:p>
      </dgm:t>
    </dgm:pt>
    <dgm:pt modelId="{0063B76E-A295-4099-BC17-9C6754552937}" type="parTrans" cxnId="{F6DE0F92-4457-4FF0-9634-ECF99F52A631}">
      <dgm:prSet/>
      <dgm:spPr/>
      <dgm:t>
        <a:bodyPr/>
        <a:lstStyle/>
        <a:p>
          <a:endParaRPr lang="en-CA"/>
        </a:p>
      </dgm:t>
    </dgm:pt>
    <dgm:pt modelId="{4CC461DC-5D80-4219-8151-27D88F68D9D9}" type="sibTrans" cxnId="{F6DE0F92-4457-4FF0-9634-ECF99F52A631}">
      <dgm:prSet/>
      <dgm:spPr/>
      <dgm:t>
        <a:bodyPr/>
        <a:lstStyle/>
        <a:p>
          <a:endParaRPr lang="en-CA"/>
        </a:p>
      </dgm:t>
    </dgm:pt>
    <dgm:pt modelId="{544E288B-1497-4555-AC23-65B6C28EBEA1}">
      <dgm:prSet phldrT="[Text]" custT="1"/>
      <dgm:spPr/>
      <dgm:t>
        <a:bodyPr/>
        <a:lstStyle/>
        <a:p>
          <a:r>
            <a:rPr lang="en-CA" sz="2000" b="1" dirty="0"/>
            <a:t>Adult Placement Committee</a:t>
          </a:r>
          <a:endParaRPr lang="en-CA" sz="2000" dirty="0"/>
        </a:p>
      </dgm:t>
    </dgm:pt>
    <dgm:pt modelId="{3B87DF41-EE56-4AC4-9B35-93DC9925F053}" type="parTrans" cxnId="{2132EDC7-543F-4051-8713-E4F84EEBA18C}">
      <dgm:prSet/>
      <dgm:spPr/>
      <dgm:t>
        <a:bodyPr/>
        <a:lstStyle/>
        <a:p>
          <a:endParaRPr lang="en-CA"/>
        </a:p>
      </dgm:t>
    </dgm:pt>
    <dgm:pt modelId="{52589751-ADB7-4659-AD1B-3DE710A4B77A}" type="sibTrans" cxnId="{2132EDC7-543F-4051-8713-E4F84EEBA18C}">
      <dgm:prSet/>
      <dgm:spPr/>
      <dgm:t>
        <a:bodyPr/>
        <a:lstStyle/>
        <a:p>
          <a:endParaRPr lang="en-CA"/>
        </a:p>
      </dgm:t>
    </dgm:pt>
    <dgm:pt modelId="{213D4BC8-7B7B-4A02-B5BE-8FC8F9E8C193}">
      <dgm:prSet phldrT="[Text]" custT="1"/>
      <dgm:spPr/>
      <dgm:t>
        <a:bodyPr/>
        <a:lstStyle/>
        <a:p>
          <a:pPr>
            <a:buNone/>
          </a:pPr>
          <a:r>
            <a:rPr lang="en-CA" sz="1800" dirty="0">
              <a:solidFill>
                <a:schemeClr val="tx1"/>
              </a:solidFill>
            </a:rPr>
            <a:t>Average Length of Stay: 90 Days</a:t>
          </a:r>
          <a:endParaRPr lang="en-CA" sz="1800" b="0" dirty="0">
            <a:solidFill>
              <a:schemeClr val="tx1"/>
            </a:solidFill>
          </a:endParaRPr>
        </a:p>
      </dgm:t>
    </dgm:pt>
    <dgm:pt modelId="{ED0D993B-4E07-4B34-88B4-6F509C18470A}" type="parTrans" cxnId="{A62352E7-C32E-48AF-A259-56819DB2A87D}">
      <dgm:prSet/>
      <dgm:spPr/>
      <dgm:t>
        <a:bodyPr/>
        <a:lstStyle/>
        <a:p>
          <a:endParaRPr lang="en-CA"/>
        </a:p>
      </dgm:t>
    </dgm:pt>
    <dgm:pt modelId="{BC7D00E4-4182-48AF-BCCC-B333F24562EE}" type="sibTrans" cxnId="{A62352E7-C32E-48AF-A259-56819DB2A87D}">
      <dgm:prSet/>
      <dgm:spPr/>
      <dgm:t>
        <a:bodyPr/>
        <a:lstStyle/>
        <a:p>
          <a:endParaRPr lang="en-CA"/>
        </a:p>
      </dgm:t>
    </dgm:pt>
    <dgm:pt modelId="{63C66F46-32F0-4058-AC17-438317034AD7}">
      <dgm:prSet custT="1"/>
      <dgm:spPr/>
      <dgm:t>
        <a:bodyPr/>
        <a:lstStyle/>
        <a:p>
          <a:pPr>
            <a:buNone/>
          </a:pPr>
          <a:r>
            <a:rPr lang="en-CA" sz="1800" dirty="0">
              <a:solidFill>
                <a:schemeClr val="tx1"/>
              </a:solidFill>
            </a:rPr>
            <a:t>Minimum Stay = 1 days / </a:t>
          </a:r>
          <a:r>
            <a:rPr lang="en-CA" sz="1800" b="1" dirty="0">
              <a:solidFill>
                <a:schemeClr val="tx1"/>
              </a:solidFill>
            </a:rPr>
            <a:t>Maximum Stay = 384 days</a:t>
          </a:r>
          <a:endParaRPr lang="en-CA" sz="1800" b="0" dirty="0">
            <a:solidFill>
              <a:schemeClr val="tx1"/>
            </a:solidFill>
          </a:endParaRPr>
        </a:p>
      </dgm:t>
    </dgm:pt>
    <dgm:pt modelId="{21030906-3221-4E0F-B258-F3AB9EEAC934}" type="parTrans" cxnId="{2AE63828-633E-421C-8A07-AB56A8160ACB}">
      <dgm:prSet/>
      <dgm:spPr/>
      <dgm:t>
        <a:bodyPr/>
        <a:lstStyle/>
        <a:p>
          <a:endParaRPr lang="en-CA"/>
        </a:p>
      </dgm:t>
    </dgm:pt>
    <dgm:pt modelId="{8E722719-7CC4-4EAB-9AA2-A68398A621FE}" type="sibTrans" cxnId="{2AE63828-633E-421C-8A07-AB56A8160ACB}">
      <dgm:prSet/>
      <dgm:spPr/>
      <dgm:t>
        <a:bodyPr/>
        <a:lstStyle/>
        <a:p>
          <a:endParaRPr lang="en-CA"/>
        </a:p>
      </dgm:t>
    </dgm:pt>
    <dgm:pt modelId="{2DDA187D-BBA5-48CB-88FB-4DA505EC6868}">
      <dgm:prSet custT="1"/>
      <dgm:spPr/>
      <dgm:t>
        <a:bodyPr/>
        <a:lstStyle/>
        <a:p>
          <a:pPr>
            <a:buNone/>
          </a:pPr>
          <a:r>
            <a:rPr lang="en-CA" sz="1800" dirty="0">
              <a:solidFill>
                <a:schemeClr val="tx1"/>
              </a:solidFill>
            </a:rPr>
            <a:t>Minimum Stay = 2 days / </a:t>
          </a:r>
          <a:r>
            <a:rPr lang="en-CA" sz="1800" b="1" dirty="0">
              <a:solidFill>
                <a:schemeClr val="tx1"/>
              </a:solidFill>
            </a:rPr>
            <a:t>Maximum Stay = 1105 days</a:t>
          </a:r>
          <a:endParaRPr lang="en-CA" sz="1800" b="0" dirty="0">
            <a:solidFill>
              <a:schemeClr val="tx1"/>
            </a:solidFill>
          </a:endParaRPr>
        </a:p>
      </dgm:t>
    </dgm:pt>
    <dgm:pt modelId="{31077C81-6CF4-4573-A883-C1B78CA052C3}" type="parTrans" cxnId="{422EE78B-53D5-49E7-A71C-8903E84F01B5}">
      <dgm:prSet/>
      <dgm:spPr/>
      <dgm:t>
        <a:bodyPr/>
        <a:lstStyle/>
        <a:p>
          <a:endParaRPr lang="en-CA"/>
        </a:p>
      </dgm:t>
    </dgm:pt>
    <dgm:pt modelId="{DCBFF036-0F16-473C-A3C7-0B11781AC1E6}" type="sibTrans" cxnId="{422EE78B-53D5-49E7-A71C-8903E84F01B5}">
      <dgm:prSet/>
      <dgm:spPr/>
      <dgm:t>
        <a:bodyPr/>
        <a:lstStyle/>
        <a:p>
          <a:endParaRPr lang="en-CA"/>
        </a:p>
      </dgm:t>
    </dgm:pt>
    <dgm:pt modelId="{DAE01E56-4B9A-4ABC-AF15-6D4CFF6B83B9}">
      <dgm:prSet custT="1"/>
      <dgm:spPr/>
      <dgm:t>
        <a:bodyPr/>
        <a:lstStyle/>
        <a:p>
          <a:pPr>
            <a:buNone/>
          </a:pPr>
          <a:r>
            <a:rPr lang="en-CA" sz="1800" dirty="0">
              <a:solidFill>
                <a:schemeClr val="tx1"/>
              </a:solidFill>
            </a:rPr>
            <a:t>Minimum Stay = 2 days / </a:t>
          </a:r>
          <a:r>
            <a:rPr lang="en-CA" sz="1800" b="1" dirty="0">
              <a:solidFill>
                <a:schemeClr val="tx1"/>
              </a:solidFill>
            </a:rPr>
            <a:t>Maximum Stay = 805 days</a:t>
          </a:r>
          <a:endParaRPr lang="en-CA" sz="1800" b="0" dirty="0">
            <a:solidFill>
              <a:schemeClr val="tx1"/>
            </a:solidFill>
          </a:endParaRPr>
        </a:p>
      </dgm:t>
    </dgm:pt>
    <dgm:pt modelId="{B7CA8096-3C77-464C-AA32-2F2A222655E6}" type="parTrans" cxnId="{B6807A32-82E8-408F-BF19-E8697CC9945B}">
      <dgm:prSet/>
      <dgm:spPr/>
      <dgm:t>
        <a:bodyPr/>
        <a:lstStyle/>
        <a:p>
          <a:endParaRPr lang="en-CA"/>
        </a:p>
      </dgm:t>
    </dgm:pt>
    <dgm:pt modelId="{4003FC3D-A75F-46CC-AC96-900D8ADB4097}" type="sibTrans" cxnId="{B6807A32-82E8-408F-BF19-E8697CC9945B}">
      <dgm:prSet/>
      <dgm:spPr/>
      <dgm:t>
        <a:bodyPr/>
        <a:lstStyle/>
        <a:p>
          <a:endParaRPr lang="en-CA"/>
        </a:p>
      </dgm:t>
    </dgm:pt>
    <dgm:pt modelId="{79A25CBF-758D-4C2E-BAB0-0ABE70FABFBE}">
      <dgm:prSet custT="1"/>
      <dgm:spPr/>
      <dgm:t>
        <a:bodyPr/>
        <a:lstStyle/>
        <a:p>
          <a:pPr>
            <a:buNone/>
          </a:pPr>
          <a:r>
            <a:rPr lang="en-CA" sz="1800" dirty="0">
              <a:solidFill>
                <a:schemeClr val="tx1"/>
              </a:solidFill>
            </a:rPr>
            <a:t>Median Stay = 48 days</a:t>
          </a:r>
        </a:p>
      </dgm:t>
    </dgm:pt>
    <dgm:pt modelId="{E02F9130-BF40-45B6-B992-1E838D138E8B}" type="parTrans" cxnId="{E84B7287-9D0D-46E4-9713-4B786A813989}">
      <dgm:prSet/>
      <dgm:spPr/>
      <dgm:t>
        <a:bodyPr/>
        <a:lstStyle/>
        <a:p>
          <a:endParaRPr lang="en-CA"/>
        </a:p>
      </dgm:t>
    </dgm:pt>
    <dgm:pt modelId="{D7369711-9537-497C-B130-772A79B17176}" type="sibTrans" cxnId="{E84B7287-9D0D-46E4-9713-4B786A813989}">
      <dgm:prSet/>
      <dgm:spPr/>
      <dgm:t>
        <a:bodyPr/>
        <a:lstStyle/>
        <a:p>
          <a:endParaRPr lang="en-CA"/>
        </a:p>
      </dgm:t>
    </dgm:pt>
    <dgm:pt modelId="{C758DE37-6946-4712-B0F0-D8FC2DC011B8}">
      <dgm:prSet custT="1"/>
      <dgm:spPr/>
      <dgm:t>
        <a:bodyPr/>
        <a:lstStyle/>
        <a:p>
          <a:pPr>
            <a:buNone/>
          </a:pPr>
          <a:r>
            <a:rPr lang="en-CA" sz="1800" dirty="0">
              <a:solidFill>
                <a:schemeClr val="tx1"/>
              </a:solidFill>
            </a:rPr>
            <a:t>Median Stay = 48 days</a:t>
          </a:r>
        </a:p>
      </dgm:t>
    </dgm:pt>
    <dgm:pt modelId="{A6F962FB-82D6-4C55-A3CD-F6BFF3B45EA8}" type="parTrans" cxnId="{071C9914-0828-4B3B-8838-95E196F25045}">
      <dgm:prSet/>
      <dgm:spPr/>
      <dgm:t>
        <a:bodyPr/>
        <a:lstStyle/>
        <a:p>
          <a:endParaRPr lang="en-CA"/>
        </a:p>
      </dgm:t>
    </dgm:pt>
    <dgm:pt modelId="{C448B4A5-84E2-48C0-A645-731FDB05BA35}" type="sibTrans" cxnId="{071C9914-0828-4B3B-8838-95E196F25045}">
      <dgm:prSet/>
      <dgm:spPr/>
      <dgm:t>
        <a:bodyPr/>
        <a:lstStyle/>
        <a:p>
          <a:endParaRPr lang="en-CA"/>
        </a:p>
      </dgm:t>
    </dgm:pt>
    <dgm:pt modelId="{A10CE234-319C-42F9-996F-3CFD6CBB4C5C}">
      <dgm:prSet custT="1"/>
      <dgm:spPr/>
      <dgm:t>
        <a:bodyPr/>
        <a:lstStyle/>
        <a:p>
          <a:pPr>
            <a:buNone/>
          </a:pPr>
          <a:r>
            <a:rPr lang="en-CA" sz="1800" dirty="0">
              <a:solidFill>
                <a:schemeClr val="tx1"/>
              </a:solidFill>
            </a:rPr>
            <a:t>Median Stay = 50 days</a:t>
          </a:r>
        </a:p>
      </dgm:t>
    </dgm:pt>
    <dgm:pt modelId="{068D7E41-FB7B-4347-B619-80DFC97CD546}" type="parTrans" cxnId="{792DA7AD-2D47-4E6C-8A29-C06420438C57}">
      <dgm:prSet/>
      <dgm:spPr/>
      <dgm:t>
        <a:bodyPr/>
        <a:lstStyle/>
        <a:p>
          <a:endParaRPr lang="en-CA"/>
        </a:p>
      </dgm:t>
    </dgm:pt>
    <dgm:pt modelId="{FBCAEEE7-792B-41CB-86FE-1830AEE2FD00}" type="sibTrans" cxnId="{792DA7AD-2D47-4E6C-8A29-C06420438C57}">
      <dgm:prSet/>
      <dgm:spPr/>
      <dgm:t>
        <a:bodyPr/>
        <a:lstStyle/>
        <a:p>
          <a:endParaRPr lang="en-CA"/>
        </a:p>
      </dgm:t>
    </dgm:pt>
    <dgm:pt modelId="{1AA0F004-ED4F-4301-9987-05B950763C35}" type="pres">
      <dgm:prSet presAssocID="{BCCDA6A7-71B7-4417-AC7B-111DF2BCEE71}" presName="linear" presStyleCnt="0">
        <dgm:presLayoutVars>
          <dgm:dir/>
          <dgm:animLvl val="lvl"/>
          <dgm:resizeHandles val="exact"/>
        </dgm:presLayoutVars>
      </dgm:prSet>
      <dgm:spPr/>
    </dgm:pt>
    <dgm:pt modelId="{432E5AB4-1AC4-4876-B4EE-2EB29C3960F9}" type="pres">
      <dgm:prSet presAssocID="{6B2B6585-08D0-4237-8BDB-00F0F80FD0F3}" presName="parentLin" presStyleCnt="0"/>
      <dgm:spPr/>
    </dgm:pt>
    <dgm:pt modelId="{B90FC4C5-11BD-48FE-AD77-56FE7735F2B9}" type="pres">
      <dgm:prSet presAssocID="{6B2B6585-08D0-4237-8BDB-00F0F80FD0F3}" presName="parentLeftMargin" presStyleLbl="node1" presStyleIdx="0" presStyleCnt="3"/>
      <dgm:spPr/>
    </dgm:pt>
    <dgm:pt modelId="{DB39B9D6-E772-4F78-BAA9-833AAD73DECE}" type="pres">
      <dgm:prSet presAssocID="{6B2B6585-08D0-4237-8BDB-00F0F80FD0F3}" presName="parentText" presStyleLbl="node1" presStyleIdx="0" presStyleCnt="3" custScaleX="120869">
        <dgm:presLayoutVars>
          <dgm:chMax val="0"/>
          <dgm:bulletEnabled val="1"/>
        </dgm:presLayoutVars>
      </dgm:prSet>
      <dgm:spPr/>
    </dgm:pt>
    <dgm:pt modelId="{F8435FEB-1F3F-476B-8BA1-5DE7CF42F2FF}" type="pres">
      <dgm:prSet presAssocID="{6B2B6585-08D0-4237-8BDB-00F0F80FD0F3}" presName="negativeSpace" presStyleCnt="0"/>
      <dgm:spPr/>
    </dgm:pt>
    <dgm:pt modelId="{FE4613C4-3B33-4325-A037-70E085504D6F}" type="pres">
      <dgm:prSet presAssocID="{6B2B6585-08D0-4237-8BDB-00F0F80FD0F3}" presName="childText" presStyleLbl="conFgAcc1" presStyleIdx="0" presStyleCnt="3">
        <dgm:presLayoutVars>
          <dgm:bulletEnabled val="1"/>
        </dgm:presLayoutVars>
      </dgm:prSet>
      <dgm:spPr/>
    </dgm:pt>
    <dgm:pt modelId="{82FCFF42-083D-457C-896F-49BCB8AEE634}" type="pres">
      <dgm:prSet presAssocID="{0AC8896D-C26C-4DDB-83ED-1972E31D884C}" presName="spaceBetweenRectangles" presStyleCnt="0"/>
      <dgm:spPr/>
    </dgm:pt>
    <dgm:pt modelId="{DF42CCE6-2A25-4296-8441-995667CEDC80}" type="pres">
      <dgm:prSet presAssocID="{D9D77430-F83E-465A-B1A1-D66D26DD48BB}" presName="parentLin" presStyleCnt="0"/>
      <dgm:spPr/>
    </dgm:pt>
    <dgm:pt modelId="{6FBF4934-8BBD-4D11-A08F-00C43D9A2C50}" type="pres">
      <dgm:prSet presAssocID="{D9D77430-F83E-465A-B1A1-D66D26DD48BB}" presName="parentLeftMargin" presStyleLbl="node1" presStyleIdx="0" presStyleCnt="3"/>
      <dgm:spPr/>
    </dgm:pt>
    <dgm:pt modelId="{D0E7535B-E6B2-43C9-9015-C8AB3140DACB}" type="pres">
      <dgm:prSet presAssocID="{D9D77430-F83E-465A-B1A1-D66D26DD48BB}" presName="parentText" presStyleLbl="node1" presStyleIdx="1" presStyleCnt="3" custScaleX="120869">
        <dgm:presLayoutVars>
          <dgm:chMax val="0"/>
          <dgm:bulletEnabled val="1"/>
        </dgm:presLayoutVars>
      </dgm:prSet>
      <dgm:spPr/>
    </dgm:pt>
    <dgm:pt modelId="{1C670D44-FAD1-49D0-8DFC-E441C553B7D0}" type="pres">
      <dgm:prSet presAssocID="{D9D77430-F83E-465A-B1A1-D66D26DD48BB}" presName="negativeSpace" presStyleCnt="0"/>
      <dgm:spPr/>
    </dgm:pt>
    <dgm:pt modelId="{0DE1C1AA-2AFC-4ED9-B99A-CAC03431C840}" type="pres">
      <dgm:prSet presAssocID="{D9D77430-F83E-465A-B1A1-D66D26DD48BB}" presName="childText" presStyleLbl="conFgAcc1" presStyleIdx="1" presStyleCnt="3">
        <dgm:presLayoutVars>
          <dgm:bulletEnabled val="1"/>
        </dgm:presLayoutVars>
      </dgm:prSet>
      <dgm:spPr/>
    </dgm:pt>
    <dgm:pt modelId="{AF1BCAAF-C0F5-4DAD-8892-C119AFD736E4}" type="pres">
      <dgm:prSet presAssocID="{58467C88-6250-416C-BEE6-D5F767F2A713}" presName="spaceBetweenRectangles" presStyleCnt="0"/>
      <dgm:spPr/>
    </dgm:pt>
    <dgm:pt modelId="{85AF12CF-0454-4639-B381-8B7A39B9C81F}" type="pres">
      <dgm:prSet presAssocID="{544E288B-1497-4555-AC23-65B6C28EBEA1}" presName="parentLin" presStyleCnt="0"/>
      <dgm:spPr/>
    </dgm:pt>
    <dgm:pt modelId="{E7132986-38D0-4DE3-8220-DB6E1EB8644F}" type="pres">
      <dgm:prSet presAssocID="{544E288B-1497-4555-AC23-65B6C28EBEA1}" presName="parentLeftMargin" presStyleLbl="node1" presStyleIdx="1" presStyleCnt="3"/>
      <dgm:spPr/>
    </dgm:pt>
    <dgm:pt modelId="{DDDD465F-9D4A-4D62-8CD3-56AF9663F7E3}" type="pres">
      <dgm:prSet presAssocID="{544E288B-1497-4555-AC23-65B6C28EBEA1}" presName="parentText" presStyleLbl="node1" presStyleIdx="2" presStyleCnt="3" custScaleX="120869">
        <dgm:presLayoutVars>
          <dgm:chMax val="0"/>
          <dgm:bulletEnabled val="1"/>
        </dgm:presLayoutVars>
      </dgm:prSet>
      <dgm:spPr/>
    </dgm:pt>
    <dgm:pt modelId="{575729B4-8472-48EC-A84E-1A48A82EE61F}" type="pres">
      <dgm:prSet presAssocID="{544E288B-1497-4555-AC23-65B6C28EBEA1}" presName="negativeSpace" presStyleCnt="0"/>
      <dgm:spPr/>
    </dgm:pt>
    <dgm:pt modelId="{B6D4E7B8-B68F-4B16-8777-09EF5B039C74}" type="pres">
      <dgm:prSet presAssocID="{544E288B-1497-4555-AC23-65B6C28EBEA1}" presName="childText" presStyleLbl="conFgAcc1" presStyleIdx="2" presStyleCnt="3">
        <dgm:presLayoutVars>
          <dgm:bulletEnabled val="1"/>
        </dgm:presLayoutVars>
      </dgm:prSet>
      <dgm:spPr/>
    </dgm:pt>
  </dgm:ptLst>
  <dgm:cxnLst>
    <dgm:cxn modelId="{DE947605-7EA7-4D35-B383-5BB4A40C1CDF}" type="presOf" srcId="{DAE01E56-4B9A-4ABC-AF15-6D4CFF6B83B9}" destId="{B6D4E7B8-B68F-4B16-8777-09EF5B039C74}" srcOrd="0" destOrd="1" presId="urn:microsoft.com/office/officeart/2005/8/layout/list1"/>
    <dgm:cxn modelId="{9FE3B813-B8C3-4999-BB71-7793381087D8}" srcId="{6B2B6585-08D0-4237-8BDB-00F0F80FD0F3}" destId="{DE67B2A3-D703-411D-9BC6-9AD754E241D7}" srcOrd="0" destOrd="0" parTransId="{F9A1FDA8-7CBD-4207-B4AE-CF489D183B8C}" sibTransId="{A5CD6A64-C060-4E79-B400-460E20A8BA20}"/>
    <dgm:cxn modelId="{071C9914-0828-4B3B-8838-95E196F25045}" srcId="{D9D77430-F83E-465A-B1A1-D66D26DD48BB}" destId="{C758DE37-6946-4712-B0F0-D8FC2DC011B8}" srcOrd="2" destOrd="0" parTransId="{A6F962FB-82D6-4C55-A3CD-F6BFF3B45EA8}" sibTransId="{C448B4A5-84E2-48C0-A645-731FDB05BA35}"/>
    <dgm:cxn modelId="{CD3EAE14-3BDB-445F-8632-928433F9A4C8}" type="presOf" srcId="{6B2B6585-08D0-4237-8BDB-00F0F80FD0F3}" destId="{DB39B9D6-E772-4F78-BAA9-833AAD73DECE}" srcOrd="1" destOrd="0" presId="urn:microsoft.com/office/officeart/2005/8/layout/list1"/>
    <dgm:cxn modelId="{2AE63828-633E-421C-8A07-AB56A8160ACB}" srcId="{6B2B6585-08D0-4237-8BDB-00F0F80FD0F3}" destId="{63C66F46-32F0-4058-AC17-438317034AD7}" srcOrd="1" destOrd="0" parTransId="{21030906-3221-4E0F-B258-F3AB9EEAC934}" sibTransId="{8E722719-7CC4-4EAB-9AA2-A68398A621FE}"/>
    <dgm:cxn modelId="{D83A352C-5C97-4C9E-A980-AAEF4F0517DA}" type="presOf" srcId="{D9D77430-F83E-465A-B1A1-D66D26DD48BB}" destId="{D0E7535B-E6B2-43C9-9015-C8AB3140DACB}" srcOrd="1" destOrd="0" presId="urn:microsoft.com/office/officeart/2005/8/layout/list1"/>
    <dgm:cxn modelId="{B6807A32-82E8-408F-BF19-E8697CC9945B}" srcId="{544E288B-1497-4555-AC23-65B6C28EBEA1}" destId="{DAE01E56-4B9A-4ABC-AF15-6D4CFF6B83B9}" srcOrd="1" destOrd="0" parTransId="{B7CA8096-3C77-464C-AA32-2F2A222655E6}" sibTransId="{4003FC3D-A75F-46CC-AC96-900D8ADB4097}"/>
    <dgm:cxn modelId="{95099F3D-B1C4-4A56-A15E-A022A84E22FC}" type="presOf" srcId="{8796B7EB-2E3C-4764-993B-D2E7976F17EE}" destId="{0DE1C1AA-2AFC-4ED9-B99A-CAC03431C840}" srcOrd="0" destOrd="0" presId="urn:microsoft.com/office/officeart/2005/8/layout/list1"/>
    <dgm:cxn modelId="{14A1BD4D-48EA-42EC-B7F6-2D843C4DB4CE}" type="presOf" srcId="{A10CE234-319C-42F9-996F-3CFD6CBB4C5C}" destId="{B6D4E7B8-B68F-4B16-8777-09EF5B039C74}" srcOrd="0" destOrd="2" presId="urn:microsoft.com/office/officeart/2005/8/layout/list1"/>
    <dgm:cxn modelId="{6185A272-4613-4042-929A-58D06EC61D35}" type="presOf" srcId="{BCCDA6A7-71B7-4417-AC7B-111DF2BCEE71}" destId="{1AA0F004-ED4F-4301-9987-05B950763C35}" srcOrd="0" destOrd="0" presId="urn:microsoft.com/office/officeart/2005/8/layout/list1"/>
    <dgm:cxn modelId="{D93D0C7A-4DBD-4D68-937C-AF03E860A40F}" type="presOf" srcId="{544E288B-1497-4555-AC23-65B6C28EBEA1}" destId="{DDDD465F-9D4A-4D62-8CD3-56AF9663F7E3}" srcOrd="1" destOrd="0" presId="urn:microsoft.com/office/officeart/2005/8/layout/list1"/>
    <dgm:cxn modelId="{D3994D7A-0725-4190-A611-2696559CB494}" type="presOf" srcId="{6B2B6585-08D0-4237-8BDB-00F0F80FD0F3}" destId="{B90FC4C5-11BD-48FE-AD77-56FE7735F2B9}" srcOrd="0" destOrd="0" presId="urn:microsoft.com/office/officeart/2005/8/layout/list1"/>
    <dgm:cxn modelId="{E84B7287-9D0D-46E4-9713-4B786A813989}" srcId="{6B2B6585-08D0-4237-8BDB-00F0F80FD0F3}" destId="{79A25CBF-758D-4C2E-BAB0-0ABE70FABFBE}" srcOrd="2" destOrd="0" parTransId="{E02F9130-BF40-45B6-B992-1E838D138E8B}" sibTransId="{D7369711-9537-497C-B130-772A79B17176}"/>
    <dgm:cxn modelId="{422EE78B-53D5-49E7-A71C-8903E84F01B5}" srcId="{D9D77430-F83E-465A-B1A1-D66D26DD48BB}" destId="{2DDA187D-BBA5-48CB-88FB-4DA505EC6868}" srcOrd="1" destOrd="0" parTransId="{31077C81-6CF4-4573-A883-C1B78CA052C3}" sibTransId="{DCBFF036-0F16-473C-A3C7-0B11781AC1E6}"/>
    <dgm:cxn modelId="{21FEFB8F-5DD9-4B78-98A6-03FD99218B04}" srcId="{BCCDA6A7-71B7-4417-AC7B-111DF2BCEE71}" destId="{6B2B6585-08D0-4237-8BDB-00F0F80FD0F3}" srcOrd="0" destOrd="0" parTransId="{6D34E52F-4F1A-4A77-B4A8-AB1E9260C966}" sibTransId="{0AC8896D-C26C-4DDB-83ED-1972E31D884C}"/>
    <dgm:cxn modelId="{C4BED291-88E0-4A48-B8E3-9A42FD732878}" type="presOf" srcId="{2DDA187D-BBA5-48CB-88FB-4DA505EC6868}" destId="{0DE1C1AA-2AFC-4ED9-B99A-CAC03431C840}" srcOrd="0" destOrd="1" presId="urn:microsoft.com/office/officeart/2005/8/layout/list1"/>
    <dgm:cxn modelId="{F6DE0F92-4457-4FF0-9634-ECF99F52A631}" srcId="{D9D77430-F83E-465A-B1A1-D66D26DD48BB}" destId="{8796B7EB-2E3C-4764-993B-D2E7976F17EE}" srcOrd="0" destOrd="0" parTransId="{0063B76E-A295-4099-BC17-9C6754552937}" sibTransId="{4CC461DC-5D80-4219-8151-27D88F68D9D9}"/>
    <dgm:cxn modelId="{EB36D293-9291-4DAA-82C6-BDBABCE8AD0D}" type="presOf" srcId="{63C66F46-32F0-4058-AC17-438317034AD7}" destId="{FE4613C4-3B33-4325-A037-70E085504D6F}" srcOrd="0" destOrd="1" presId="urn:microsoft.com/office/officeart/2005/8/layout/list1"/>
    <dgm:cxn modelId="{C06D8CAB-6624-429C-9A1C-D2C5B27F8417}" type="presOf" srcId="{C758DE37-6946-4712-B0F0-D8FC2DC011B8}" destId="{0DE1C1AA-2AFC-4ED9-B99A-CAC03431C840}" srcOrd="0" destOrd="2" presId="urn:microsoft.com/office/officeart/2005/8/layout/list1"/>
    <dgm:cxn modelId="{792DA7AD-2D47-4E6C-8A29-C06420438C57}" srcId="{544E288B-1497-4555-AC23-65B6C28EBEA1}" destId="{A10CE234-319C-42F9-996F-3CFD6CBB4C5C}" srcOrd="2" destOrd="0" parTransId="{068D7E41-FB7B-4347-B619-80DFC97CD546}" sibTransId="{FBCAEEE7-792B-41CB-86FE-1830AEE2FD00}"/>
    <dgm:cxn modelId="{E78C3DAE-708B-4F40-A2C6-6525CEC65298}" type="presOf" srcId="{D9D77430-F83E-465A-B1A1-D66D26DD48BB}" destId="{6FBF4934-8BBD-4D11-A08F-00C43D9A2C50}" srcOrd="0" destOrd="0" presId="urn:microsoft.com/office/officeart/2005/8/layout/list1"/>
    <dgm:cxn modelId="{F0A118B2-A2AA-42B9-8E54-99B057F92014}" type="presOf" srcId="{544E288B-1497-4555-AC23-65B6C28EBEA1}" destId="{E7132986-38D0-4DE3-8220-DB6E1EB8644F}" srcOrd="0" destOrd="0" presId="urn:microsoft.com/office/officeart/2005/8/layout/list1"/>
    <dgm:cxn modelId="{2DD666C3-3503-4F62-96C6-4FA7426D571D}" type="presOf" srcId="{213D4BC8-7B7B-4A02-B5BE-8FC8F9E8C193}" destId="{B6D4E7B8-B68F-4B16-8777-09EF5B039C74}" srcOrd="0" destOrd="0" presId="urn:microsoft.com/office/officeart/2005/8/layout/list1"/>
    <dgm:cxn modelId="{24C6C5C3-B303-4F0F-B1CD-3F9975F97D59}" type="presOf" srcId="{79A25CBF-758D-4C2E-BAB0-0ABE70FABFBE}" destId="{FE4613C4-3B33-4325-A037-70E085504D6F}" srcOrd="0" destOrd="2" presId="urn:microsoft.com/office/officeart/2005/8/layout/list1"/>
    <dgm:cxn modelId="{2132EDC7-543F-4051-8713-E4F84EEBA18C}" srcId="{BCCDA6A7-71B7-4417-AC7B-111DF2BCEE71}" destId="{544E288B-1497-4555-AC23-65B6C28EBEA1}" srcOrd="2" destOrd="0" parTransId="{3B87DF41-EE56-4AC4-9B35-93DC9925F053}" sibTransId="{52589751-ADB7-4659-AD1B-3DE710A4B77A}"/>
    <dgm:cxn modelId="{564086D5-DF2A-4E71-B255-859D5C618D79}" srcId="{BCCDA6A7-71B7-4417-AC7B-111DF2BCEE71}" destId="{D9D77430-F83E-465A-B1A1-D66D26DD48BB}" srcOrd="1" destOrd="0" parTransId="{2AFD5C57-4CDB-4669-8FA9-C62873161849}" sibTransId="{58467C88-6250-416C-BEE6-D5F767F2A713}"/>
    <dgm:cxn modelId="{8CF5DAD9-C8B9-4781-8AE7-514F9152B4A1}" type="presOf" srcId="{DE67B2A3-D703-411D-9BC6-9AD754E241D7}" destId="{FE4613C4-3B33-4325-A037-70E085504D6F}" srcOrd="0" destOrd="0" presId="urn:microsoft.com/office/officeart/2005/8/layout/list1"/>
    <dgm:cxn modelId="{A62352E7-C32E-48AF-A259-56819DB2A87D}" srcId="{544E288B-1497-4555-AC23-65B6C28EBEA1}" destId="{213D4BC8-7B7B-4A02-B5BE-8FC8F9E8C193}" srcOrd="0" destOrd="0" parTransId="{ED0D993B-4E07-4B34-88B4-6F509C18470A}" sibTransId="{BC7D00E4-4182-48AF-BCCC-B333F24562EE}"/>
    <dgm:cxn modelId="{F4FC9F00-6FDF-4029-8462-DA93D1FA592C}" type="presParOf" srcId="{1AA0F004-ED4F-4301-9987-05B950763C35}" destId="{432E5AB4-1AC4-4876-B4EE-2EB29C3960F9}" srcOrd="0" destOrd="0" presId="urn:microsoft.com/office/officeart/2005/8/layout/list1"/>
    <dgm:cxn modelId="{38EB3119-6522-4CED-9F18-6C041BB1ABCC}" type="presParOf" srcId="{432E5AB4-1AC4-4876-B4EE-2EB29C3960F9}" destId="{B90FC4C5-11BD-48FE-AD77-56FE7735F2B9}" srcOrd="0" destOrd="0" presId="urn:microsoft.com/office/officeart/2005/8/layout/list1"/>
    <dgm:cxn modelId="{47F168F7-CF0C-4468-B90B-A62C750B300E}" type="presParOf" srcId="{432E5AB4-1AC4-4876-B4EE-2EB29C3960F9}" destId="{DB39B9D6-E772-4F78-BAA9-833AAD73DECE}" srcOrd="1" destOrd="0" presId="urn:microsoft.com/office/officeart/2005/8/layout/list1"/>
    <dgm:cxn modelId="{D61C3203-A493-4DD1-9518-F67988D2BD01}" type="presParOf" srcId="{1AA0F004-ED4F-4301-9987-05B950763C35}" destId="{F8435FEB-1F3F-476B-8BA1-5DE7CF42F2FF}" srcOrd="1" destOrd="0" presId="urn:microsoft.com/office/officeart/2005/8/layout/list1"/>
    <dgm:cxn modelId="{C07F0D85-D0A0-44C5-A6FC-FF9F5203E848}" type="presParOf" srcId="{1AA0F004-ED4F-4301-9987-05B950763C35}" destId="{FE4613C4-3B33-4325-A037-70E085504D6F}" srcOrd="2" destOrd="0" presId="urn:microsoft.com/office/officeart/2005/8/layout/list1"/>
    <dgm:cxn modelId="{C44D0B60-680B-4DDE-A94E-74BA426A0754}" type="presParOf" srcId="{1AA0F004-ED4F-4301-9987-05B950763C35}" destId="{82FCFF42-083D-457C-896F-49BCB8AEE634}" srcOrd="3" destOrd="0" presId="urn:microsoft.com/office/officeart/2005/8/layout/list1"/>
    <dgm:cxn modelId="{D5EAE981-94B8-477F-B637-600177526DAC}" type="presParOf" srcId="{1AA0F004-ED4F-4301-9987-05B950763C35}" destId="{DF42CCE6-2A25-4296-8441-995667CEDC80}" srcOrd="4" destOrd="0" presId="urn:microsoft.com/office/officeart/2005/8/layout/list1"/>
    <dgm:cxn modelId="{C4B0339E-A510-4DB1-BE1D-7807B38F237B}" type="presParOf" srcId="{DF42CCE6-2A25-4296-8441-995667CEDC80}" destId="{6FBF4934-8BBD-4D11-A08F-00C43D9A2C50}" srcOrd="0" destOrd="0" presId="urn:microsoft.com/office/officeart/2005/8/layout/list1"/>
    <dgm:cxn modelId="{457AF2D7-A561-4E0D-841C-DCAC2FFF74E7}" type="presParOf" srcId="{DF42CCE6-2A25-4296-8441-995667CEDC80}" destId="{D0E7535B-E6B2-43C9-9015-C8AB3140DACB}" srcOrd="1" destOrd="0" presId="urn:microsoft.com/office/officeart/2005/8/layout/list1"/>
    <dgm:cxn modelId="{F6AE79C3-263C-497C-B5E5-CDEBDD813782}" type="presParOf" srcId="{1AA0F004-ED4F-4301-9987-05B950763C35}" destId="{1C670D44-FAD1-49D0-8DFC-E441C553B7D0}" srcOrd="5" destOrd="0" presId="urn:microsoft.com/office/officeart/2005/8/layout/list1"/>
    <dgm:cxn modelId="{C0B723C1-17D7-48B0-9990-645BF9D657E8}" type="presParOf" srcId="{1AA0F004-ED4F-4301-9987-05B950763C35}" destId="{0DE1C1AA-2AFC-4ED9-B99A-CAC03431C840}" srcOrd="6" destOrd="0" presId="urn:microsoft.com/office/officeart/2005/8/layout/list1"/>
    <dgm:cxn modelId="{1FFC2EE9-E13C-4351-86E7-67CA4A062C84}" type="presParOf" srcId="{1AA0F004-ED4F-4301-9987-05B950763C35}" destId="{AF1BCAAF-C0F5-4DAD-8892-C119AFD736E4}" srcOrd="7" destOrd="0" presId="urn:microsoft.com/office/officeart/2005/8/layout/list1"/>
    <dgm:cxn modelId="{D63EE98A-672B-4140-83C8-A4F88F08C5D6}" type="presParOf" srcId="{1AA0F004-ED4F-4301-9987-05B950763C35}" destId="{85AF12CF-0454-4639-B381-8B7A39B9C81F}" srcOrd="8" destOrd="0" presId="urn:microsoft.com/office/officeart/2005/8/layout/list1"/>
    <dgm:cxn modelId="{AA305740-0F5C-48BA-AA21-609C7FAA4EA8}" type="presParOf" srcId="{85AF12CF-0454-4639-B381-8B7A39B9C81F}" destId="{E7132986-38D0-4DE3-8220-DB6E1EB8644F}" srcOrd="0" destOrd="0" presId="urn:microsoft.com/office/officeart/2005/8/layout/list1"/>
    <dgm:cxn modelId="{C7FF8CCA-1ED7-452C-BAD5-7B3D23CCD27A}" type="presParOf" srcId="{85AF12CF-0454-4639-B381-8B7A39B9C81F}" destId="{DDDD465F-9D4A-4D62-8CD3-56AF9663F7E3}" srcOrd="1" destOrd="0" presId="urn:microsoft.com/office/officeart/2005/8/layout/list1"/>
    <dgm:cxn modelId="{31FA2C89-DE91-4F21-9A36-57E506C68C2D}" type="presParOf" srcId="{1AA0F004-ED4F-4301-9987-05B950763C35}" destId="{575729B4-8472-48EC-A84E-1A48A82EE61F}" srcOrd="9" destOrd="0" presId="urn:microsoft.com/office/officeart/2005/8/layout/list1"/>
    <dgm:cxn modelId="{AD4CBABF-9BA5-402E-B5A1-867A1DC580F8}" type="presParOf" srcId="{1AA0F004-ED4F-4301-9987-05B950763C35}" destId="{B6D4E7B8-B68F-4B16-8777-09EF5B039C7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04DCF9-CF3C-44EE-BB9C-074137F4D463}"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CA"/>
        </a:p>
      </dgm:t>
    </dgm:pt>
    <dgm:pt modelId="{3F13EAEA-03EF-425E-AD64-36A082B737D4}">
      <dgm:prSet phldrT="[Text]"/>
      <dgm:spPr/>
      <dgm:t>
        <a:bodyPr anchor="ctr" anchorCtr="0"/>
        <a:lstStyle/>
        <a:p>
          <a:pPr>
            <a:buNone/>
          </a:pPr>
          <a:r>
            <a:rPr lang="en-CA" b="1" dirty="0"/>
            <a:t>Youth</a:t>
          </a:r>
          <a:endParaRPr lang="en-CA" dirty="0"/>
        </a:p>
      </dgm:t>
    </dgm:pt>
    <dgm:pt modelId="{7D3A89B4-1A33-462B-93A9-C89679E848BC}" type="parTrans" cxnId="{5C840B9C-527F-4219-B66A-F76EFCC28B58}">
      <dgm:prSet/>
      <dgm:spPr/>
      <dgm:t>
        <a:bodyPr/>
        <a:lstStyle/>
        <a:p>
          <a:endParaRPr lang="en-CA"/>
        </a:p>
      </dgm:t>
    </dgm:pt>
    <dgm:pt modelId="{1C55890B-40F6-4F35-BD40-F760AB6C7E6C}" type="sibTrans" cxnId="{5C840B9C-527F-4219-B66A-F76EFCC28B58}">
      <dgm:prSet/>
      <dgm:spPr/>
      <dgm:t>
        <a:bodyPr/>
        <a:lstStyle/>
        <a:p>
          <a:endParaRPr lang="en-CA"/>
        </a:p>
      </dgm:t>
    </dgm:pt>
    <dgm:pt modelId="{BD484AAD-841F-42FB-B92F-49BE209487D0}">
      <dgm:prSet phldrT="[Text]"/>
      <dgm:spPr/>
      <dgm:t>
        <a:bodyPr anchor="ctr" anchorCtr="0"/>
        <a:lstStyle/>
        <a:p>
          <a:pPr>
            <a:buFont typeface="Arial" panose="020B0604020202020204" pitchFamily="34" charset="0"/>
            <a:buChar char="•"/>
          </a:pPr>
          <a:r>
            <a:rPr lang="en-CA" dirty="0"/>
            <a:t>Length of Stay on Triage</a:t>
          </a:r>
        </a:p>
        <a:p>
          <a:pPr>
            <a:buFont typeface="Arial" panose="020B0604020202020204" pitchFamily="34" charset="0"/>
            <a:buChar char="•"/>
          </a:pPr>
          <a:r>
            <a:rPr lang="en-CA" dirty="0"/>
            <a:t>Tri-morbidity</a:t>
          </a:r>
        </a:p>
        <a:p>
          <a:pPr>
            <a:buFont typeface="Arial" panose="020B0604020202020204" pitchFamily="34" charset="0"/>
            <a:buChar char="•"/>
          </a:pPr>
          <a:r>
            <a:rPr lang="en-CA" dirty="0"/>
            <a:t>Pregnant youth</a:t>
          </a:r>
        </a:p>
        <a:p>
          <a:pPr>
            <a:buFont typeface="Arial" panose="020B0604020202020204" pitchFamily="34" charset="0"/>
            <a:buChar char="•"/>
          </a:pPr>
          <a:r>
            <a:rPr lang="en-CA" dirty="0"/>
            <a:t>Transitioning (Exiting Justice, Health, Treatment and CS System)</a:t>
          </a:r>
        </a:p>
      </dgm:t>
    </dgm:pt>
    <dgm:pt modelId="{02B37903-3D33-40F3-9EAF-9DDCC466D2FD}" type="parTrans" cxnId="{99B252FC-7B02-416B-A0A8-A327C78E0C61}">
      <dgm:prSet/>
      <dgm:spPr/>
      <dgm:t>
        <a:bodyPr/>
        <a:lstStyle/>
        <a:p>
          <a:endParaRPr lang="en-CA"/>
        </a:p>
      </dgm:t>
    </dgm:pt>
    <dgm:pt modelId="{BB6991CE-CCCC-4BD3-B181-8FF137D913E0}" type="sibTrans" cxnId="{99B252FC-7B02-416B-A0A8-A327C78E0C61}">
      <dgm:prSet/>
      <dgm:spPr/>
      <dgm:t>
        <a:bodyPr/>
        <a:lstStyle/>
        <a:p>
          <a:endParaRPr lang="en-CA"/>
        </a:p>
      </dgm:t>
    </dgm:pt>
    <dgm:pt modelId="{76AB3B34-2029-43BE-A850-37704E723D86}">
      <dgm:prSet phldrT="[Text]"/>
      <dgm:spPr/>
      <dgm:t>
        <a:bodyPr anchor="ctr" anchorCtr="0"/>
        <a:lstStyle/>
        <a:p>
          <a:r>
            <a:rPr lang="en-CA" b="1" dirty="0"/>
            <a:t>Family</a:t>
          </a:r>
          <a:endParaRPr lang="en-CA" dirty="0"/>
        </a:p>
      </dgm:t>
    </dgm:pt>
    <dgm:pt modelId="{6633CDE1-83FC-4C8F-AB5D-B35367E43228}" type="parTrans" cxnId="{B67950A6-FF93-4D3A-B213-8396AD0B7BED}">
      <dgm:prSet/>
      <dgm:spPr/>
      <dgm:t>
        <a:bodyPr/>
        <a:lstStyle/>
        <a:p>
          <a:endParaRPr lang="en-CA"/>
        </a:p>
      </dgm:t>
    </dgm:pt>
    <dgm:pt modelId="{A7DA3F64-61AB-4CC7-BD31-30C0D7688D87}" type="sibTrans" cxnId="{B67950A6-FF93-4D3A-B213-8396AD0B7BED}">
      <dgm:prSet/>
      <dgm:spPr/>
      <dgm:t>
        <a:bodyPr/>
        <a:lstStyle/>
        <a:p>
          <a:endParaRPr lang="en-CA"/>
        </a:p>
      </dgm:t>
    </dgm:pt>
    <dgm:pt modelId="{0448942A-8A32-4AB8-A12C-3CBDE7C4F73A}">
      <dgm:prSet phldrT="[Text]"/>
      <dgm:spPr/>
      <dgm:t>
        <a:bodyPr anchor="ctr" anchorCtr="0"/>
        <a:lstStyle/>
        <a:p>
          <a:r>
            <a:rPr lang="en-CA" dirty="0"/>
            <a:t>Chronicity (History of Homelessness)</a:t>
          </a:r>
        </a:p>
      </dgm:t>
    </dgm:pt>
    <dgm:pt modelId="{367A4A30-E307-445C-AD31-FDC366AC45E7}" type="parTrans" cxnId="{9697A707-4936-4F51-AE56-7F40F7849C71}">
      <dgm:prSet/>
      <dgm:spPr/>
      <dgm:t>
        <a:bodyPr/>
        <a:lstStyle/>
        <a:p>
          <a:endParaRPr lang="en-CA"/>
        </a:p>
      </dgm:t>
    </dgm:pt>
    <dgm:pt modelId="{CF6699F0-3B95-4ED2-84C4-B2BB1D115E51}" type="sibTrans" cxnId="{9697A707-4936-4F51-AE56-7F40F7849C71}">
      <dgm:prSet/>
      <dgm:spPr/>
      <dgm:t>
        <a:bodyPr/>
        <a:lstStyle/>
        <a:p>
          <a:endParaRPr lang="en-CA"/>
        </a:p>
      </dgm:t>
    </dgm:pt>
    <dgm:pt modelId="{1A46DDF6-A270-4F87-8C68-AC57C7FBB0B8}">
      <dgm:prSet/>
      <dgm:spPr/>
      <dgm:t>
        <a:bodyPr anchor="ctr" anchorCtr="0"/>
        <a:lstStyle/>
        <a:p>
          <a:r>
            <a:rPr lang="en-CA" dirty="0"/>
            <a:t>Vulnerability (i.e. Escaping DV)</a:t>
          </a:r>
        </a:p>
      </dgm:t>
    </dgm:pt>
    <dgm:pt modelId="{289C04E8-BAFF-4B33-A0CA-79766A14EAB7}" type="parTrans" cxnId="{DB76B7F7-A913-49BE-A796-14711913241D}">
      <dgm:prSet/>
      <dgm:spPr/>
      <dgm:t>
        <a:bodyPr/>
        <a:lstStyle/>
        <a:p>
          <a:endParaRPr lang="en-CA"/>
        </a:p>
      </dgm:t>
    </dgm:pt>
    <dgm:pt modelId="{D3CDC5A6-AA00-4675-8E82-14667123F0F8}" type="sibTrans" cxnId="{DB76B7F7-A913-49BE-A796-14711913241D}">
      <dgm:prSet/>
      <dgm:spPr/>
      <dgm:t>
        <a:bodyPr/>
        <a:lstStyle/>
        <a:p>
          <a:endParaRPr lang="en-CA"/>
        </a:p>
      </dgm:t>
    </dgm:pt>
    <dgm:pt modelId="{D26F4250-F97D-4C1B-ADEE-17C29D173453}">
      <dgm:prSet/>
      <dgm:spPr/>
      <dgm:t>
        <a:bodyPr anchor="ctr" anchorCtr="0"/>
        <a:lstStyle/>
        <a:p>
          <a:r>
            <a:rPr lang="en-CA" dirty="0"/>
            <a:t>Shelter Use (Emergency Shelters – currently working on data cleaning)</a:t>
          </a:r>
        </a:p>
      </dgm:t>
    </dgm:pt>
    <dgm:pt modelId="{C1C0932A-C733-4BCD-81DB-D5FE3105F062}" type="parTrans" cxnId="{3ED3FA7A-6973-4124-845F-687F07AFA01C}">
      <dgm:prSet/>
      <dgm:spPr/>
      <dgm:t>
        <a:bodyPr/>
        <a:lstStyle/>
        <a:p>
          <a:endParaRPr lang="en-CA"/>
        </a:p>
      </dgm:t>
    </dgm:pt>
    <dgm:pt modelId="{983DCEC4-7805-424D-B7D9-796A645E17BF}" type="sibTrans" cxnId="{3ED3FA7A-6973-4124-845F-687F07AFA01C}">
      <dgm:prSet/>
      <dgm:spPr/>
      <dgm:t>
        <a:bodyPr/>
        <a:lstStyle/>
        <a:p>
          <a:endParaRPr lang="en-CA"/>
        </a:p>
      </dgm:t>
    </dgm:pt>
    <dgm:pt modelId="{49519DA2-89D5-4DBC-98CE-46EECF8BD482}">
      <dgm:prSet phldrT="[Text]"/>
      <dgm:spPr/>
      <dgm:t>
        <a:bodyPr anchor="ctr" anchorCtr="0"/>
        <a:lstStyle/>
        <a:p>
          <a:r>
            <a:rPr lang="en-CA" b="1" dirty="0"/>
            <a:t>Adult</a:t>
          </a:r>
          <a:endParaRPr lang="en-CA" dirty="0"/>
        </a:p>
      </dgm:t>
    </dgm:pt>
    <dgm:pt modelId="{CD6EC665-685F-4E08-9EDB-92C5C10FD3CA}" type="parTrans" cxnId="{7E94F72B-5546-4EF5-88B5-9574823C4333}">
      <dgm:prSet/>
      <dgm:spPr/>
      <dgm:t>
        <a:bodyPr/>
        <a:lstStyle/>
        <a:p>
          <a:endParaRPr lang="en-CA"/>
        </a:p>
      </dgm:t>
    </dgm:pt>
    <dgm:pt modelId="{7DB9EF23-C78E-450F-BA87-5609318FAD85}" type="sibTrans" cxnId="{7E94F72B-5546-4EF5-88B5-9574823C4333}">
      <dgm:prSet/>
      <dgm:spPr/>
      <dgm:t>
        <a:bodyPr/>
        <a:lstStyle/>
        <a:p>
          <a:endParaRPr lang="en-CA"/>
        </a:p>
      </dgm:t>
    </dgm:pt>
    <dgm:pt modelId="{2C4E7296-4257-48B4-919C-119E34368F29}">
      <dgm:prSet phldrT="[Text]"/>
      <dgm:spPr/>
      <dgm:t>
        <a:bodyPr anchor="ctr" anchorCtr="0"/>
        <a:lstStyle/>
        <a:p>
          <a:r>
            <a:rPr lang="en-CA" dirty="0"/>
            <a:t>Chronicity (History of Homelessness + Shelter Chronicity)</a:t>
          </a:r>
        </a:p>
      </dgm:t>
    </dgm:pt>
    <dgm:pt modelId="{66C307DB-F224-4ADE-986A-375F1CF9B459}" type="parTrans" cxnId="{1EC06B6D-35AE-47B9-A9D1-4E3E8F53BDA4}">
      <dgm:prSet/>
      <dgm:spPr/>
      <dgm:t>
        <a:bodyPr/>
        <a:lstStyle/>
        <a:p>
          <a:endParaRPr lang="en-CA"/>
        </a:p>
      </dgm:t>
    </dgm:pt>
    <dgm:pt modelId="{ACB0A641-95CF-4403-818C-069C21ED5963}" type="sibTrans" cxnId="{1EC06B6D-35AE-47B9-A9D1-4E3E8F53BDA4}">
      <dgm:prSet/>
      <dgm:spPr/>
      <dgm:t>
        <a:bodyPr/>
        <a:lstStyle/>
        <a:p>
          <a:endParaRPr lang="en-CA"/>
        </a:p>
      </dgm:t>
    </dgm:pt>
    <dgm:pt modelId="{E9C9CAF2-7035-4234-8F78-0DA68047C476}">
      <dgm:prSet/>
      <dgm:spPr/>
      <dgm:t>
        <a:bodyPr anchor="ctr" anchorCtr="0"/>
        <a:lstStyle/>
        <a:p>
          <a:r>
            <a:rPr lang="en-CA" dirty="0"/>
            <a:t>Tri-Morbidity / Bi-Morbidity Factors</a:t>
          </a:r>
        </a:p>
      </dgm:t>
    </dgm:pt>
    <dgm:pt modelId="{739A654F-6E13-4A36-85D3-5D1143FFFC69}" type="parTrans" cxnId="{40F31D1D-74E5-43BA-9547-5AE19A5F00B6}">
      <dgm:prSet/>
      <dgm:spPr/>
      <dgm:t>
        <a:bodyPr/>
        <a:lstStyle/>
        <a:p>
          <a:endParaRPr lang="en-CA"/>
        </a:p>
      </dgm:t>
    </dgm:pt>
    <dgm:pt modelId="{EAE62646-BB92-4D0F-A952-562640C852B0}" type="sibTrans" cxnId="{40F31D1D-74E5-43BA-9547-5AE19A5F00B6}">
      <dgm:prSet/>
      <dgm:spPr/>
      <dgm:t>
        <a:bodyPr/>
        <a:lstStyle/>
        <a:p>
          <a:endParaRPr lang="en-CA"/>
        </a:p>
      </dgm:t>
    </dgm:pt>
    <dgm:pt modelId="{FEA04769-5434-4E28-97B5-86FB386D158C}">
      <dgm:prSet/>
      <dgm:spPr/>
      <dgm:t>
        <a:bodyPr anchor="ctr" anchorCtr="0"/>
        <a:lstStyle/>
        <a:p>
          <a:r>
            <a:rPr lang="en-CA" dirty="0"/>
            <a:t>Vulnerability (Physical and Mental Health)</a:t>
          </a:r>
        </a:p>
      </dgm:t>
    </dgm:pt>
    <dgm:pt modelId="{E5F4BF47-C67A-4787-BC2C-5B141BC4E37E}" type="parTrans" cxnId="{F2392F48-1F50-4E6C-9A62-9EB92D919F19}">
      <dgm:prSet/>
      <dgm:spPr/>
      <dgm:t>
        <a:bodyPr/>
        <a:lstStyle/>
        <a:p>
          <a:endParaRPr lang="en-CA"/>
        </a:p>
      </dgm:t>
    </dgm:pt>
    <dgm:pt modelId="{1DD49E85-E1D0-44A4-B3A2-32B6D22A5DE9}" type="sibTrans" cxnId="{F2392F48-1F50-4E6C-9A62-9EB92D919F19}">
      <dgm:prSet/>
      <dgm:spPr/>
      <dgm:t>
        <a:bodyPr/>
        <a:lstStyle/>
        <a:p>
          <a:endParaRPr lang="en-CA"/>
        </a:p>
      </dgm:t>
    </dgm:pt>
    <dgm:pt modelId="{B1E39E5B-CF20-42EA-A6FC-8477DB6B71DB}" type="pres">
      <dgm:prSet presAssocID="{C104DCF9-CF3C-44EE-BB9C-074137F4D463}" presName="linearFlow" presStyleCnt="0">
        <dgm:presLayoutVars>
          <dgm:dir/>
          <dgm:resizeHandles val="exact"/>
        </dgm:presLayoutVars>
      </dgm:prSet>
      <dgm:spPr/>
    </dgm:pt>
    <dgm:pt modelId="{2F609759-14E8-4659-AD4E-468F86A46D4F}" type="pres">
      <dgm:prSet presAssocID="{3F13EAEA-03EF-425E-AD64-36A082B737D4}" presName="composite" presStyleCnt="0"/>
      <dgm:spPr/>
    </dgm:pt>
    <dgm:pt modelId="{1B9BB274-09D2-4D69-A2F7-7A79C1B8D173}" type="pres">
      <dgm:prSet presAssocID="{3F13EAEA-03EF-425E-AD64-36A082B737D4}" presName="imgShp" presStyleLbl="fgImgPlace1" presStyleIdx="0" presStyleCnt="3"/>
      <dgm:spPr>
        <a:blipFill>
          <a:blip xmlns:r="http://schemas.openxmlformats.org/officeDocument/2006/relationships" r:embed="rId1"/>
          <a:srcRect/>
          <a:stretch>
            <a:fillRect/>
          </a:stretch>
        </a:blipFill>
      </dgm:spPr>
    </dgm:pt>
    <dgm:pt modelId="{48C9F00E-9315-41BA-B478-6773D9291E34}" type="pres">
      <dgm:prSet presAssocID="{3F13EAEA-03EF-425E-AD64-36A082B737D4}" presName="txShp" presStyleLbl="node1" presStyleIdx="0" presStyleCnt="3">
        <dgm:presLayoutVars>
          <dgm:bulletEnabled val="1"/>
        </dgm:presLayoutVars>
      </dgm:prSet>
      <dgm:spPr/>
    </dgm:pt>
    <dgm:pt modelId="{44B837D5-15FD-4C85-A309-CC1003CAE7D9}" type="pres">
      <dgm:prSet presAssocID="{1C55890B-40F6-4F35-BD40-F760AB6C7E6C}" presName="spacing" presStyleCnt="0"/>
      <dgm:spPr/>
    </dgm:pt>
    <dgm:pt modelId="{17263E29-6CB2-408B-B77F-E004756F4ACC}" type="pres">
      <dgm:prSet presAssocID="{76AB3B34-2029-43BE-A850-37704E723D86}" presName="composite" presStyleCnt="0"/>
      <dgm:spPr/>
    </dgm:pt>
    <dgm:pt modelId="{F41E0320-275B-48B9-9659-81159255349F}" type="pres">
      <dgm:prSet presAssocID="{76AB3B34-2029-43BE-A850-37704E723D86}" presName="imgShp" presStyleLbl="fgImgPlace1" presStyleIdx="1" presStyleCnt="3" custLinFactNeighborY="-985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DAFCF0F-8BB5-4CE3-B227-588AA79FDFDC}" type="pres">
      <dgm:prSet presAssocID="{76AB3B34-2029-43BE-A850-37704E723D86}" presName="txShp" presStyleLbl="node1" presStyleIdx="1" presStyleCnt="3" custLinFactNeighborY="-9856">
        <dgm:presLayoutVars>
          <dgm:bulletEnabled val="1"/>
        </dgm:presLayoutVars>
      </dgm:prSet>
      <dgm:spPr/>
    </dgm:pt>
    <dgm:pt modelId="{D589C0BB-4D08-47EA-8CEE-3F754A220B07}" type="pres">
      <dgm:prSet presAssocID="{A7DA3F64-61AB-4CC7-BD31-30C0D7688D87}" presName="spacing" presStyleCnt="0"/>
      <dgm:spPr/>
    </dgm:pt>
    <dgm:pt modelId="{418A088E-F625-41DA-9DA6-05E575360080}" type="pres">
      <dgm:prSet presAssocID="{49519DA2-89D5-4DBC-98CE-46EECF8BD482}" presName="composite" presStyleCnt="0"/>
      <dgm:spPr/>
    </dgm:pt>
    <dgm:pt modelId="{F6C5E872-5C14-492B-8E57-9F44167EC5BC}" type="pres">
      <dgm:prSet presAssocID="{49519DA2-89D5-4DBC-98CE-46EECF8BD482}" presName="imgShp" presStyleLbl="fgImgPlace1" presStyleIdx="2" presStyleCnt="3" custLinFactNeighborY="-1900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D5727304-7485-476A-94CD-E8E616029E2C}" type="pres">
      <dgm:prSet presAssocID="{49519DA2-89D5-4DBC-98CE-46EECF8BD482}" presName="txShp" presStyleLbl="node1" presStyleIdx="2" presStyleCnt="3" custLinFactNeighborY="-19008">
        <dgm:presLayoutVars>
          <dgm:bulletEnabled val="1"/>
        </dgm:presLayoutVars>
      </dgm:prSet>
      <dgm:spPr/>
    </dgm:pt>
  </dgm:ptLst>
  <dgm:cxnLst>
    <dgm:cxn modelId="{9697A707-4936-4F51-AE56-7F40F7849C71}" srcId="{76AB3B34-2029-43BE-A850-37704E723D86}" destId="{0448942A-8A32-4AB8-A12C-3CBDE7C4F73A}" srcOrd="0" destOrd="0" parTransId="{367A4A30-E307-445C-AD31-FDC366AC45E7}" sibTransId="{CF6699F0-3B95-4ED2-84C4-B2BB1D115E51}"/>
    <dgm:cxn modelId="{40F31D1D-74E5-43BA-9547-5AE19A5F00B6}" srcId="{49519DA2-89D5-4DBC-98CE-46EECF8BD482}" destId="{E9C9CAF2-7035-4234-8F78-0DA68047C476}" srcOrd="1" destOrd="0" parTransId="{739A654F-6E13-4A36-85D3-5D1143FFFC69}" sibTransId="{EAE62646-BB92-4D0F-A952-562640C852B0}"/>
    <dgm:cxn modelId="{7E94F72B-5546-4EF5-88B5-9574823C4333}" srcId="{C104DCF9-CF3C-44EE-BB9C-074137F4D463}" destId="{49519DA2-89D5-4DBC-98CE-46EECF8BD482}" srcOrd="2" destOrd="0" parTransId="{CD6EC665-685F-4E08-9EDB-92C5C10FD3CA}" sibTransId="{7DB9EF23-C78E-450F-BA87-5609318FAD85}"/>
    <dgm:cxn modelId="{4215A55E-62A5-46CB-8CE3-90D97BBE9694}" type="presOf" srcId="{D26F4250-F97D-4C1B-ADEE-17C29D173453}" destId="{1DAFCF0F-8BB5-4CE3-B227-588AA79FDFDC}" srcOrd="0" destOrd="3" presId="urn:microsoft.com/office/officeart/2005/8/layout/vList3"/>
    <dgm:cxn modelId="{2FE8EC60-8F92-4C58-AEEB-10A916E07161}" type="presOf" srcId="{E9C9CAF2-7035-4234-8F78-0DA68047C476}" destId="{D5727304-7485-476A-94CD-E8E616029E2C}" srcOrd="0" destOrd="2" presId="urn:microsoft.com/office/officeart/2005/8/layout/vList3"/>
    <dgm:cxn modelId="{ACBBFA65-6684-49A4-AE5B-9090044143AB}" type="presOf" srcId="{BD484AAD-841F-42FB-B92F-49BE209487D0}" destId="{48C9F00E-9315-41BA-B478-6773D9291E34}" srcOrd="0" destOrd="1" presId="urn:microsoft.com/office/officeart/2005/8/layout/vList3"/>
    <dgm:cxn modelId="{F2392F48-1F50-4E6C-9A62-9EB92D919F19}" srcId="{49519DA2-89D5-4DBC-98CE-46EECF8BD482}" destId="{FEA04769-5434-4E28-97B5-86FB386D158C}" srcOrd="2" destOrd="0" parTransId="{E5F4BF47-C67A-4787-BC2C-5B141BC4E37E}" sibTransId="{1DD49E85-E1D0-44A4-B3A2-32B6D22A5DE9}"/>
    <dgm:cxn modelId="{1EC06B6D-35AE-47B9-A9D1-4E3E8F53BDA4}" srcId="{49519DA2-89D5-4DBC-98CE-46EECF8BD482}" destId="{2C4E7296-4257-48B4-919C-119E34368F29}" srcOrd="0" destOrd="0" parTransId="{66C307DB-F224-4ADE-986A-375F1CF9B459}" sibTransId="{ACB0A641-95CF-4403-818C-069C21ED5963}"/>
    <dgm:cxn modelId="{3ED3FA7A-6973-4124-845F-687F07AFA01C}" srcId="{76AB3B34-2029-43BE-A850-37704E723D86}" destId="{D26F4250-F97D-4C1B-ADEE-17C29D173453}" srcOrd="2" destOrd="0" parTransId="{C1C0932A-C733-4BCD-81DB-D5FE3105F062}" sibTransId="{983DCEC4-7805-424D-B7D9-796A645E17BF}"/>
    <dgm:cxn modelId="{51D1A57E-625F-40E5-8A7B-209B58239450}" type="presOf" srcId="{FEA04769-5434-4E28-97B5-86FB386D158C}" destId="{D5727304-7485-476A-94CD-E8E616029E2C}" srcOrd="0" destOrd="3" presId="urn:microsoft.com/office/officeart/2005/8/layout/vList3"/>
    <dgm:cxn modelId="{D39FA783-F84C-4353-8C90-1A1B998137A6}" type="presOf" srcId="{49519DA2-89D5-4DBC-98CE-46EECF8BD482}" destId="{D5727304-7485-476A-94CD-E8E616029E2C}" srcOrd="0" destOrd="0" presId="urn:microsoft.com/office/officeart/2005/8/layout/vList3"/>
    <dgm:cxn modelId="{59F06A84-E009-4C2D-BECC-4E27CACE6E8E}" type="presOf" srcId="{76AB3B34-2029-43BE-A850-37704E723D86}" destId="{1DAFCF0F-8BB5-4CE3-B227-588AA79FDFDC}" srcOrd="0" destOrd="0" presId="urn:microsoft.com/office/officeart/2005/8/layout/vList3"/>
    <dgm:cxn modelId="{5C840B9C-527F-4219-B66A-F76EFCC28B58}" srcId="{C104DCF9-CF3C-44EE-BB9C-074137F4D463}" destId="{3F13EAEA-03EF-425E-AD64-36A082B737D4}" srcOrd="0" destOrd="0" parTransId="{7D3A89B4-1A33-462B-93A9-C89679E848BC}" sibTransId="{1C55890B-40F6-4F35-BD40-F760AB6C7E6C}"/>
    <dgm:cxn modelId="{D72E7BA4-690C-421F-B0EA-57B6D944AE96}" type="presOf" srcId="{1A46DDF6-A270-4F87-8C68-AC57C7FBB0B8}" destId="{1DAFCF0F-8BB5-4CE3-B227-588AA79FDFDC}" srcOrd="0" destOrd="2" presId="urn:microsoft.com/office/officeart/2005/8/layout/vList3"/>
    <dgm:cxn modelId="{B67950A6-FF93-4D3A-B213-8396AD0B7BED}" srcId="{C104DCF9-CF3C-44EE-BB9C-074137F4D463}" destId="{76AB3B34-2029-43BE-A850-37704E723D86}" srcOrd="1" destOrd="0" parTransId="{6633CDE1-83FC-4C8F-AB5D-B35367E43228}" sibTransId="{A7DA3F64-61AB-4CC7-BD31-30C0D7688D87}"/>
    <dgm:cxn modelId="{B3852AAA-EE54-4F13-8F3B-6CC51E614FDF}" type="presOf" srcId="{3F13EAEA-03EF-425E-AD64-36A082B737D4}" destId="{48C9F00E-9315-41BA-B478-6773D9291E34}" srcOrd="0" destOrd="0" presId="urn:microsoft.com/office/officeart/2005/8/layout/vList3"/>
    <dgm:cxn modelId="{A2F254CC-E8C4-4518-A4D8-8BE39F6A7731}" type="presOf" srcId="{0448942A-8A32-4AB8-A12C-3CBDE7C4F73A}" destId="{1DAFCF0F-8BB5-4CE3-B227-588AA79FDFDC}" srcOrd="0" destOrd="1" presId="urn:microsoft.com/office/officeart/2005/8/layout/vList3"/>
    <dgm:cxn modelId="{33A552DE-35AC-447C-BF5F-C00B60BEE2D4}" type="presOf" srcId="{C104DCF9-CF3C-44EE-BB9C-074137F4D463}" destId="{B1E39E5B-CF20-42EA-A6FC-8477DB6B71DB}" srcOrd="0" destOrd="0" presId="urn:microsoft.com/office/officeart/2005/8/layout/vList3"/>
    <dgm:cxn modelId="{0DD356E0-6B16-4165-81B3-1731DBF7E0F5}" type="presOf" srcId="{2C4E7296-4257-48B4-919C-119E34368F29}" destId="{D5727304-7485-476A-94CD-E8E616029E2C}" srcOrd="0" destOrd="1" presId="urn:microsoft.com/office/officeart/2005/8/layout/vList3"/>
    <dgm:cxn modelId="{DB76B7F7-A913-49BE-A796-14711913241D}" srcId="{76AB3B34-2029-43BE-A850-37704E723D86}" destId="{1A46DDF6-A270-4F87-8C68-AC57C7FBB0B8}" srcOrd="1" destOrd="0" parTransId="{289C04E8-BAFF-4B33-A0CA-79766A14EAB7}" sibTransId="{D3CDC5A6-AA00-4675-8E82-14667123F0F8}"/>
    <dgm:cxn modelId="{99B252FC-7B02-416B-A0A8-A327C78E0C61}" srcId="{3F13EAEA-03EF-425E-AD64-36A082B737D4}" destId="{BD484AAD-841F-42FB-B92F-49BE209487D0}" srcOrd="0" destOrd="0" parTransId="{02B37903-3D33-40F3-9EAF-9DDCC466D2FD}" sibTransId="{BB6991CE-CCCC-4BD3-B181-8FF137D913E0}"/>
    <dgm:cxn modelId="{767560B8-E144-4408-A382-D2620622255F}" type="presParOf" srcId="{B1E39E5B-CF20-42EA-A6FC-8477DB6B71DB}" destId="{2F609759-14E8-4659-AD4E-468F86A46D4F}" srcOrd="0" destOrd="0" presId="urn:microsoft.com/office/officeart/2005/8/layout/vList3"/>
    <dgm:cxn modelId="{16C8311E-7535-4C4C-85AD-A734CFEA4098}" type="presParOf" srcId="{2F609759-14E8-4659-AD4E-468F86A46D4F}" destId="{1B9BB274-09D2-4D69-A2F7-7A79C1B8D173}" srcOrd="0" destOrd="0" presId="urn:microsoft.com/office/officeart/2005/8/layout/vList3"/>
    <dgm:cxn modelId="{72F36BD1-52D1-48B0-A50C-E07B1A9D8683}" type="presParOf" srcId="{2F609759-14E8-4659-AD4E-468F86A46D4F}" destId="{48C9F00E-9315-41BA-B478-6773D9291E34}" srcOrd="1" destOrd="0" presId="urn:microsoft.com/office/officeart/2005/8/layout/vList3"/>
    <dgm:cxn modelId="{111C7937-5138-43B1-BF96-F57E09F3BAE8}" type="presParOf" srcId="{B1E39E5B-CF20-42EA-A6FC-8477DB6B71DB}" destId="{44B837D5-15FD-4C85-A309-CC1003CAE7D9}" srcOrd="1" destOrd="0" presId="urn:microsoft.com/office/officeart/2005/8/layout/vList3"/>
    <dgm:cxn modelId="{BDC81375-9DF6-475D-86D2-0B8A06C3265D}" type="presParOf" srcId="{B1E39E5B-CF20-42EA-A6FC-8477DB6B71DB}" destId="{17263E29-6CB2-408B-B77F-E004756F4ACC}" srcOrd="2" destOrd="0" presId="urn:microsoft.com/office/officeart/2005/8/layout/vList3"/>
    <dgm:cxn modelId="{6D1C76EE-1452-4CAC-879B-DC8F06BA6439}" type="presParOf" srcId="{17263E29-6CB2-408B-B77F-E004756F4ACC}" destId="{F41E0320-275B-48B9-9659-81159255349F}" srcOrd="0" destOrd="0" presId="urn:microsoft.com/office/officeart/2005/8/layout/vList3"/>
    <dgm:cxn modelId="{9E901CFE-C684-41D9-B777-CECF977877C5}" type="presParOf" srcId="{17263E29-6CB2-408B-B77F-E004756F4ACC}" destId="{1DAFCF0F-8BB5-4CE3-B227-588AA79FDFDC}" srcOrd="1" destOrd="0" presId="urn:microsoft.com/office/officeart/2005/8/layout/vList3"/>
    <dgm:cxn modelId="{B07E4EA1-A38A-4A40-86EA-F77412086B04}" type="presParOf" srcId="{B1E39E5B-CF20-42EA-A6FC-8477DB6B71DB}" destId="{D589C0BB-4D08-47EA-8CEE-3F754A220B07}" srcOrd="3" destOrd="0" presId="urn:microsoft.com/office/officeart/2005/8/layout/vList3"/>
    <dgm:cxn modelId="{A59C2103-B535-466C-A9A3-97AFE167BF21}" type="presParOf" srcId="{B1E39E5B-CF20-42EA-A6FC-8477DB6B71DB}" destId="{418A088E-F625-41DA-9DA6-05E575360080}" srcOrd="4" destOrd="0" presId="urn:microsoft.com/office/officeart/2005/8/layout/vList3"/>
    <dgm:cxn modelId="{9359ACAE-C12F-4519-A1E9-03295369E8CA}" type="presParOf" srcId="{418A088E-F625-41DA-9DA6-05E575360080}" destId="{F6C5E872-5C14-492B-8E57-9F44167EC5BC}" srcOrd="0" destOrd="0" presId="urn:microsoft.com/office/officeart/2005/8/layout/vList3"/>
    <dgm:cxn modelId="{FEE6F2F1-BB62-4B4D-9C80-237E77FB9CED}" type="presParOf" srcId="{418A088E-F625-41DA-9DA6-05E575360080}" destId="{D5727304-7485-476A-94CD-E8E616029E2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6AFF0F-72B8-4BD4-9C35-C399BBB7850E}"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n-CA"/>
        </a:p>
      </dgm:t>
    </dgm:pt>
    <dgm:pt modelId="{728039E7-EC6C-4ADE-BB6E-1A5CC9C22AB3}">
      <dgm:prSet phldrT="[Text]" custT="1"/>
      <dgm:spPr/>
      <dgm:t>
        <a:bodyPr anchor="ctr" anchorCtr="0"/>
        <a:lstStyle/>
        <a:p>
          <a:r>
            <a:rPr lang="en-CA" sz="2000" b="1" dirty="0">
              <a:solidFill>
                <a:schemeClr val="tx1"/>
              </a:solidFill>
            </a:rPr>
            <a:t>The CAA Housing Strategist team at </a:t>
          </a:r>
          <a:r>
            <a:rPr lang="en-CA" sz="2000" b="1" dirty="0" err="1">
              <a:solidFill>
                <a:schemeClr val="tx1"/>
              </a:solidFill>
            </a:rPr>
            <a:t>SORCe</a:t>
          </a:r>
          <a:r>
            <a:rPr lang="en-CA" sz="2000" b="1" dirty="0">
              <a:solidFill>
                <a:schemeClr val="tx1"/>
              </a:solidFill>
            </a:rPr>
            <a:t> is the primary intake point. The team is comprised of 5 Housing Strategists specializing in Youth, Families and Singles</a:t>
          </a:r>
          <a:r>
            <a:rPr lang="en-CA" sz="2000" dirty="0">
              <a:solidFill>
                <a:schemeClr val="tx1"/>
              </a:solidFill>
            </a:rPr>
            <a:t>:</a:t>
          </a:r>
        </a:p>
      </dgm:t>
    </dgm:pt>
    <dgm:pt modelId="{15C0DC06-560B-413A-A5A6-5456E90F9CAD}" type="parTrans" cxnId="{46855C06-FF67-442F-9541-1356E3625848}">
      <dgm:prSet/>
      <dgm:spPr/>
      <dgm:t>
        <a:bodyPr/>
        <a:lstStyle/>
        <a:p>
          <a:endParaRPr lang="en-CA"/>
        </a:p>
      </dgm:t>
    </dgm:pt>
    <dgm:pt modelId="{19371B62-E2E2-4352-A185-D4DFAB2329AA}" type="sibTrans" cxnId="{46855C06-FF67-442F-9541-1356E3625848}">
      <dgm:prSet/>
      <dgm:spPr/>
      <dgm:t>
        <a:bodyPr/>
        <a:lstStyle/>
        <a:p>
          <a:endParaRPr lang="en-CA"/>
        </a:p>
      </dgm:t>
    </dgm:pt>
    <dgm:pt modelId="{0AAE1DCD-D4BE-499D-80D2-95254D036B0E}">
      <dgm:prSet phldrT="[Text]" custT="1"/>
      <dgm:spPr/>
      <dgm:t>
        <a:bodyPr/>
        <a:lstStyle/>
        <a:p>
          <a:pPr>
            <a:buFont typeface="Arial" panose="020B0604020202020204" pitchFamily="34" charset="0"/>
            <a:buChar char="•"/>
          </a:pPr>
          <a:r>
            <a:rPr lang="en-CA" sz="1800" dirty="0">
              <a:solidFill>
                <a:schemeClr val="tx1"/>
              </a:solidFill>
            </a:rPr>
            <a:t>Walk-in availability Monday to Friday from 9:00 am to 3:30 pm at </a:t>
          </a:r>
          <a:r>
            <a:rPr lang="en-CA" sz="1800" dirty="0" err="1">
              <a:solidFill>
                <a:schemeClr val="tx1"/>
              </a:solidFill>
            </a:rPr>
            <a:t>SORCe</a:t>
          </a:r>
          <a:r>
            <a:rPr lang="en-CA" sz="1800" dirty="0">
              <a:solidFill>
                <a:schemeClr val="tx1"/>
              </a:solidFill>
            </a:rPr>
            <a:t>. </a:t>
          </a:r>
        </a:p>
      </dgm:t>
    </dgm:pt>
    <dgm:pt modelId="{058DE341-DB42-49A5-AABB-167B5836AF79}" type="parTrans" cxnId="{C19B31EB-C4E9-44B6-BE9A-F318F6D85E64}">
      <dgm:prSet/>
      <dgm:spPr/>
      <dgm:t>
        <a:bodyPr/>
        <a:lstStyle/>
        <a:p>
          <a:endParaRPr lang="en-CA"/>
        </a:p>
      </dgm:t>
    </dgm:pt>
    <dgm:pt modelId="{4AFF06FA-BD3B-4E20-892D-F5136371C9BF}" type="sibTrans" cxnId="{C19B31EB-C4E9-44B6-BE9A-F318F6D85E64}">
      <dgm:prSet/>
      <dgm:spPr/>
      <dgm:t>
        <a:bodyPr/>
        <a:lstStyle/>
        <a:p>
          <a:endParaRPr lang="en-CA"/>
        </a:p>
      </dgm:t>
    </dgm:pt>
    <dgm:pt modelId="{00325873-E39D-4D96-BC3A-3BEA8D44541F}">
      <dgm:prSet phldrT="[Text]" custT="1"/>
      <dgm:spPr/>
      <dgm:t>
        <a:bodyPr/>
        <a:lstStyle/>
        <a:p>
          <a:pPr>
            <a:buFont typeface="Arial" panose="020B0604020202020204" pitchFamily="34" charset="0"/>
            <a:buChar char="•"/>
          </a:pPr>
          <a:r>
            <a:rPr lang="en-CA" sz="1800" dirty="0">
              <a:solidFill>
                <a:schemeClr val="tx1"/>
              </a:solidFill>
            </a:rPr>
            <a:t>Appointments can be scheduled to accommodate support workers. Walk-ins are preferred</a:t>
          </a:r>
          <a:r>
            <a:rPr lang="en-CA" sz="1600" dirty="0">
              <a:solidFill>
                <a:schemeClr val="tx1"/>
              </a:solidFill>
            </a:rPr>
            <a:t>. </a:t>
          </a:r>
        </a:p>
      </dgm:t>
    </dgm:pt>
    <dgm:pt modelId="{4A3CC261-9C26-4AFD-9CF8-55B530BA1D68}" type="parTrans" cxnId="{D15549AB-6CA9-45DA-A974-C3EC3292611C}">
      <dgm:prSet/>
      <dgm:spPr/>
      <dgm:t>
        <a:bodyPr/>
        <a:lstStyle/>
        <a:p>
          <a:endParaRPr lang="en-CA"/>
        </a:p>
      </dgm:t>
    </dgm:pt>
    <dgm:pt modelId="{08DEA89B-E9E3-4521-922B-8B6E51B2DB37}" type="sibTrans" cxnId="{D15549AB-6CA9-45DA-A974-C3EC3292611C}">
      <dgm:prSet/>
      <dgm:spPr/>
      <dgm:t>
        <a:bodyPr/>
        <a:lstStyle/>
        <a:p>
          <a:endParaRPr lang="en-CA"/>
        </a:p>
      </dgm:t>
    </dgm:pt>
    <dgm:pt modelId="{64358A42-7764-4E9D-8D83-AE5B04DFA0B4}">
      <dgm:prSet phldrT="[Text]" custT="1"/>
      <dgm:spPr/>
      <dgm:t>
        <a:bodyPr/>
        <a:lstStyle/>
        <a:p>
          <a:pPr>
            <a:buFont typeface="Arial" panose="020B0604020202020204" pitchFamily="34" charset="0"/>
            <a:buChar char="•"/>
          </a:pPr>
          <a:r>
            <a:rPr lang="en-CA" sz="1800" dirty="0">
              <a:solidFill>
                <a:schemeClr val="tx1"/>
              </a:solidFill>
            </a:rPr>
            <a:t>Outreach appointments available for individuals who are unable to attend the </a:t>
          </a:r>
          <a:r>
            <a:rPr lang="en-CA" sz="1800" dirty="0" err="1">
              <a:solidFill>
                <a:schemeClr val="tx1"/>
              </a:solidFill>
            </a:rPr>
            <a:t>SORCe</a:t>
          </a:r>
          <a:r>
            <a:rPr lang="en-CA" sz="1800" dirty="0">
              <a:solidFill>
                <a:schemeClr val="tx1"/>
              </a:solidFill>
            </a:rPr>
            <a:t>.</a:t>
          </a:r>
        </a:p>
      </dgm:t>
    </dgm:pt>
    <dgm:pt modelId="{284E1CB7-F0A5-48E2-9696-CF5042A659B6}" type="parTrans" cxnId="{4A85F3C9-32A6-4C34-88D3-7E4DE29BF78C}">
      <dgm:prSet/>
      <dgm:spPr/>
      <dgm:t>
        <a:bodyPr/>
        <a:lstStyle/>
        <a:p>
          <a:endParaRPr lang="en-CA"/>
        </a:p>
      </dgm:t>
    </dgm:pt>
    <dgm:pt modelId="{C3DC31CE-00EC-4016-9ED6-D0FA763DF89E}" type="sibTrans" cxnId="{4A85F3C9-32A6-4C34-88D3-7E4DE29BF78C}">
      <dgm:prSet/>
      <dgm:spPr/>
      <dgm:t>
        <a:bodyPr/>
        <a:lstStyle/>
        <a:p>
          <a:endParaRPr lang="en-CA"/>
        </a:p>
      </dgm:t>
    </dgm:pt>
    <dgm:pt modelId="{091D63E8-3F2A-4D01-9DF1-C8588A5BD29B}" type="pres">
      <dgm:prSet presAssocID="{D76AFF0F-72B8-4BD4-9C35-C399BBB7850E}" presName="vert0" presStyleCnt="0">
        <dgm:presLayoutVars>
          <dgm:dir/>
          <dgm:animOne val="branch"/>
          <dgm:animLvl val="lvl"/>
        </dgm:presLayoutVars>
      </dgm:prSet>
      <dgm:spPr/>
    </dgm:pt>
    <dgm:pt modelId="{8430B48D-EE0A-458E-8527-2D81C923310F}" type="pres">
      <dgm:prSet presAssocID="{728039E7-EC6C-4ADE-BB6E-1A5CC9C22AB3}" presName="thickLine" presStyleLbl="alignNode1" presStyleIdx="0" presStyleCnt="1"/>
      <dgm:spPr/>
    </dgm:pt>
    <dgm:pt modelId="{F5D3B7E7-FD4C-455A-9FC7-4CCCB99F4299}" type="pres">
      <dgm:prSet presAssocID="{728039E7-EC6C-4ADE-BB6E-1A5CC9C22AB3}" presName="horz1" presStyleCnt="0"/>
      <dgm:spPr/>
    </dgm:pt>
    <dgm:pt modelId="{A107CC69-02A2-485C-B583-B0A8857D15E6}" type="pres">
      <dgm:prSet presAssocID="{728039E7-EC6C-4ADE-BB6E-1A5CC9C22AB3}" presName="tx1" presStyleLbl="revTx" presStyleIdx="0" presStyleCnt="4" custScaleX="385644"/>
      <dgm:spPr/>
    </dgm:pt>
    <dgm:pt modelId="{2387D622-20D8-4202-8502-119EA2CC0505}" type="pres">
      <dgm:prSet presAssocID="{728039E7-EC6C-4ADE-BB6E-1A5CC9C22AB3}" presName="vert1" presStyleCnt="0"/>
      <dgm:spPr/>
    </dgm:pt>
    <dgm:pt modelId="{21014D1D-CBEF-41CF-B074-02C116F516AD}" type="pres">
      <dgm:prSet presAssocID="{0AAE1DCD-D4BE-499D-80D2-95254D036B0E}" presName="vertSpace2a" presStyleCnt="0"/>
      <dgm:spPr/>
    </dgm:pt>
    <dgm:pt modelId="{B3755751-595B-4BB8-AC6F-5406CBF449A7}" type="pres">
      <dgm:prSet presAssocID="{0AAE1DCD-D4BE-499D-80D2-95254D036B0E}" presName="horz2" presStyleCnt="0"/>
      <dgm:spPr/>
    </dgm:pt>
    <dgm:pt modelId="{71D89C5C-C89E-4BD4-A752-FD3CB2100EFF}" type="pres">
      <dgm:prSet presAssocID="{0AAE1DCD-D4BE-499D-80D2-95254D036B0E}" presName="horzSpace2" presStyleCnt="0"/>
      <dgm:spPr/>
    </dgm:pt>
    <dgm:pt modelId="{407E8EA4-047D-4ABC-A7C0-3BD745371C46}" type="pres">
      <dgm:prSet presAssocID="{0AAE1DCD-D4BE-499D-80D2-95254D036B0E}" presName="tx2" presStyleLbl="revTx" presStyleIdx="1" presStyleCnt="4" custScaleY="22934" custLinFactNeighborY="-2501"/>
      <dgm:spPr/>
    </dgm:pt>
    <dgm:pt modelId="{3182EEC9-3FEF-42F5-9173-FD49B2A7E0D5}" type="pres">
      <dgm:prSet presAssocID="{0AAE1DCD-D4BE-499D-80D2-95254D036B0E}" presName="vert2" presStyleCnt="0"/>
      <dgm:spPr/>
    </dgm:pt>
    <dgm:pt modelId="{CD80F145-4930-4C7B-A0FD-97D93909E83C}" type="pres">
      <dgm:prSet presAssocID="{0AAE1DCD-D4BE-499D-80D2-95254D036B0E}" presName="thinLine2b" presStyleLbl="callout" presStyleIdx="0" presStyleCnt="3"/>
      <dgm:spPr/>
    </dgm:pt>
    <dgm:pt modelId="{CA18E497-8A89-41A8-900D-E1C2240DDA42}" type="pres">
      <dgm:prSet presAssocID="{0AAE1DCD-D4BE-499D-80D2-95254D036B0E}" presName="vertSpace2b" presStyleCnt="0"/>
      <dgm:spPr/>
    </dgm:pt>
    <dgm:pt modelId="{9801A389-FE9C-4348-B864-0F317352198C}" type="pres">
      <dgm:prSet presAssocID="{00325873-E39D-4D96-BC3A-3BEA8D44541F}" presName="horz2" presStyleCnt="0"/>
      <dgm:spPr/>
    </dgm:pt>
    <dgm:pt modelId="{314F2A07-269D-47FF-AEEF-06957E8C1530}" type="pres">
      <dgm:prSet presAssocID="{00325873-E39D-4D96-BC3A-3BEA8D44541F}" presName="horzSpace2" presStyleCnt="0"/>
      <dgm:spPr/>
    </dgm:pt>
    <dgm:pt modelId="{20768DBD-0DC5-4083-9F0D-6683315560B8}" type="pres">
      <dgm:prSet presAssocID="{00325873-E39D-4D96-BC3A-3BEA8D44541F}" presName="tx2" presStyleLbl="revTx" presStyleIdx="2" presStyleCnt="4" custScaleY="27030" custLinFactNeighborY="-2501"/>
      <dgm:spPr/>
    </dgm:pt>
    <dgm:pt modelId="{4C2AFA87-A3E7-4382-AEEA-272A0CEB80A3}" type="pres">
      <dgm:prSet presAssocID="{00325873-E39D-4D96-BC3A-3BEA8D44541F}" presName="vert2" presStyleCnt="0"/>
      <dgm:spPr/>
    </dgm:pt>
    <dgm:pt modelId="{8C288A25-ADED-4074-A044-D272AD0EA3CC}" type="pres">
      <dgm:prSet presAssocID="{00325873-E39D-4D96-BC3A-3BEA8D44541F}" presName="thinLine2b" presStyleLbl="callout" presStyleIdx="1" presStyleCnt="3"/>
      <dgm:spPr/>
    </dgm:pt>
    <dgm:pt modelId="{D1AAE691-67D1-416F-9BC9-0244F721BF64}" type="pres">
      <dgm:prSet presAssocID="{00325873-E39D-4D96-BC3A-3BEA8D44541F}" presName="vertSpace2b" presStyleCnt="0"/>
      <dgm:spPr/>
    </dgm:pt>
    <dgm:pt modelId="{404AEDD8-1BD3-45D0-8C97-6A6F0FDE3C68}" type="pres">
      <dgm:prSet presAssocID="{64358A42-7764-4E9D-8D83-AE5B04DFA0B4}" presName="horz2" presStyleCnt="0"/>
      <dgm:spPr/>
    </dgm:pt>
    <dgm:pt modelId="{13482AA5-4D1F-4DFB-9CC1-278822EECE92}" type="pres">
      <dgm:prSet presAssocID="{64358A42-7764-4E9D-8D83-AE5B04DFA0B4}" presName="horzSpace2" presStyleCnt="0"/>
      <dgm:spPr/>
    </dgm:pt>
    <dgm:pt modelId="{E5F34EA7-E7AE-4776-913C-8292E3350AB6}" type="pres">
      <dgm:prSet presAssocID="{64358A42-7764-4E9D-8D83-AE5B04DFA0B4}" presName="tx2" presStyleLbl="revTx" presStyleIdx="3" presStyleCnt="4" custScaleY="29014" custLinFactNeighborY="-2501"/>
      <dgm:spPr/>
    </dgm:pt>
    <dgm:pt modelId="{6D8E8999-39C8-45BB-A9C4-AF4E5479F991}" type="pres">
      <dgm:prSet presAssocID="{64358A42-7764-4E9D-8D83-AE5B04DFA0B4}" presName="vert2" presStyleCnt="0"/>
      <dgm:spPr/>
    </dgm:pt>
    <dgm:pt modelId="{07F3DD4D-290D-43D0-BD41-0429F5042523}" type="pres">
      <dgm:prSet presAssocID="{64358A42-7764-4E9D-8D83-AE5B04DFA0B4}" presName="thinLine2b" presStyleLbl="callout" presStyleIdx="2" presStyleCnt="3"/>
      <dgm:spPr/>
    </dgm:pt>
    <dgm:pt modelId="{8C577B7B-DA04-45E6-8A57-58F62836DC05}" type="pres">
      <dgm:prSet presAssocID="{64358A42-7764-4E9D-8D83-AE5B04DFA0B4}" presName="vertSpace2b" presStyleCnt="0"/>
      <dgm:spPr/>
    </dgm:pt>
  </dgm:ptLst>
  <dgm:cxnLst>
    <dgm:cxn modelId="{46855C06-FF67-442F-9541-1356E3625848}" srcId="{D76AFF0F-72B8-4BD4-9C35-C399BBB7850E}" destId="{728039E7-EC6C-4ADE-BB6E-1A5CC9C22AB3}" srcOrd="0" destOrd="0" parTransId="{15C0DC06-560B-413A-A5A6-5456E90F9CAD}" sibTransId="{19371B62-E2E2-4352-A185-D4DFAB2329AA}"/>
    <dgm:cxn modelId="{73C2871C-935A-4A31-A2F8-C30591CCE530}" type="presOf" srcId="{64358A42-7764-4E9D-8D83-AE5B04DFA0B4}" destId="{E5F34EA7-E7AE-4776-913C-8292E3350AB6}" srcOrd="0" destOrd="0" presId="urn:microsoft.com/office/officeart/2008/layout/LinedList"/>
    <dgm:cxn modelId="{08D7DF28-FCA8-4A86-894A-C6680B5E8FAC}" type="presOf" srcId="{D76AFF0F-72B8-4BD4-9C35-C399BBB7850E}" destId="{091D63E8-3F2A-4D01-9DF1-C8588A5BD29B}" srcOrd="0" destOrd="0" presId="urn:microsoft.com/office/officeart/2008/layout/LinedList"/>
    <dgm:cxn modelId="{42F34A48-E06E-494E-963B-CC5FD9F52F98}" type="presOf" srcId="{728039E7-EC6C-4ADE-BB6E-1A5CC9C22AB3}" destId="{A107CC69-02A2-485C-B583-B0A8857D15E6}" srcOrd="0" destOrd="0" presId="urn:microsoft.com/office/officeart/2008/layout/LinedList"/>
    <dgm:cxn modelId="{A949605A-F8AD-48ED-8B00-37FC0D742CE0}" type="presOf" srcId="{0AAE1DCD-D4BE-499D-80D2-95254D036B0E}" destId="{407E8EA4-047D-4ABC-A7C0-3BD745371C46}" srcOrd="0" destOrd="0" presId="urn:microsoft.com/office/officeart/2008/layout/LinedList"/>
    <dgm:cxn modelId="{D15549AB-6CA9-45DA-A974-C3EC3292611C}" srcId="{728039E7-EC6C-4ADE-BB6E-1A5CC9C22AB3}" destId="{00325873-E39D-4D96-BC3A-3BEA8D44541F}" srcOrd="1" destOrd="0" parTransId="{4A3CC261-9C26-4AFD-9CF8-55B530BA1D68}" sibTransId="{08DEA89B-E9E3-4521-922B-8B6E51B2DB37}"/>
    <dgm:cxn modelId="{9D8149B7-EE67-49D5-A9C3-8B8E066FF03F}" type="presOf" srcId="{00325873-E39D-4D96-BC3A-3BEA8D44541F}" destId="{20768DBD-0DC5-4083-9F0D-6683315560B8}" srcOrd="0" destOrd="0" presId="urn:microsoft.com/office/officeart/2008/layout/LinedList"/>
    <dgm:cxn modelId="{4A85F3C9-32A6-4C34-88D3-7E4DE29BF78C}" srcId="{728039E7-EC6C-4ADE-BB6E-1A5CC9C22AB3}" destId="{64358A42-7764-4E9D-8D83-AE5B04DFA0B4}" srcOrd="2" destOrd="0" parTransId="{284E1CB7-F0A5-48E2-9696-CF5042A659B6}" sibTransId="{C3DC31CE-00EC-4016-9ED6-D0FA763DF89E}"/>
    <dgm:cxn modelId="{C19B31EB-C4E9-44B6-BE9A-F318F6D85E64}" srcId="{728039E7-EC6C-4ADE-BB6E-1A5CC9C22AB3}" destId="{0AAE1DCD-D4BE-499D-80D2-95254D036B0E}" srcOrd="0" destOrd="0" parTransId="{058DE341-DB42-49A5-AABB-167B5836AF79}" sibTransId="{4AFF06FA-BD3B-4E20-892D-F5136371C9BF}"/>
    <dgm:cxn modelId="{533972FD-0BBF-45FB-9376-75C4209F7380}" type="presParOf" srcId="{091D63E8-3F2A-4D01-9DF1-C8588A5BD29B}" destId="{8430B48D-EE0A-458E-8527-2D81C923310F}" srcOrd="0" destOrd="0" presId="urn:microsoft.com/office/officeart/2008/layout/LinedList"/>
    <dgm:cxn modelId="{BFD68CBA-22DA-4D99-9647-BDDC7BA40320}" type="presParOf" srcId="{091D63E8-3F2A-4D01-9DF1-C8588A5BD29B}" destId="{F5D3B7E7-FD4C-455A-9FC7-4CCCB99F4299}" srcOrd="1" destOrd="0" presId="urn:microsoft.com/office/officeart/2008/layout/LinedList"/>
    <dgm:cxn modelId="{09C9F307-D4EE-4A6B-8A82-1F6ED7827EED}" type="presParOf" srcId="{F5D3B7E7-FD4C-455A-9FC7-4CCCB99F4299}" destId="{A107CC69-02A2-485C-B583-B0A8857D15E6}" srcOrd="0" destOrd="0" presId="urn:microsoft.com/office/officeart/2008/layout/LinedList"/>
    <dgm:cxn modelId="{35E958B2-950F-483B-936E-CA44ACA6C4E3}" type="presParOf" srcId="{F5D3B7E7-FD4C-455A-9FC7-4CCCB99F4299}" destId="{2387D622-20D8-4202-8502-119EA2CC0505}" srcOrd="1" destOrd="0" presId="urn:microsoft.com/office/officeart/2008/layout/LinedList"/>
    <dgm:cxn modelId="{63D7861A-3238-4CC8-BBFD-51863598CFB2}" type="presParOf" srcId="{2387D622-20D8-4202-8502-119EA2CC0505}" destId="{21014D1D-CBEF-41CF-B074-02C116F516AD}" srcOrd="0" destOrd="0" presId="urn:microsoft.com/office/officeart/2008/layout/LinedList"/>
    <dgm:cxn modelId="{01134DC3-27DD-4DA0-8090-31D5A7FCA577}" type="presParOf" srcId="{2387D622-20D8-4202-8502-119EA2CC0505}" destId="{B3755751-595B-4BB8-AC6F-5406CBF449A7}" srcOrd="1" destOrd="0" presId="urn:microsoft.com/office/officeart/2008/layout/LinedList"/>
    <dgm:cxn modelId="{7596F5C7-EAE3-4CA1-B823-85C990765A82}" type="presParOf" srcId="{B3755751-595B-4BB8-AC6F-5406CBF449A7}" destId="{71D89C5C-C89E-4BD4-A752-FD3CB2100EFF}" srcOrd="0" destOrd="0" presId="urn:microsoft.com/office/officeart/2008/layout/LinedList"/>
    <dgm:cxn modelId="{E25AAFE4-D876-4CD3-948C-32E758B3AAB2}" type="presParOf" srcId="{B3755751-595B-4BB8-AC6F-5406CBF449A7}" destId="{407E8EA4-047D-4ABC-A7C0-3BD745371C46}" srcOrd="1" destOrd="0" presId="urn:microsoft.com/office/officeart/2008/layout/LinedList"/>
    <dgm:cxn modelId="{B48C0338-DE6B-421A-9EA5-98C3EC09EA03}" type="presParOf" srcId="{B3755751-595B-4BB8-AC6F-5406CBF449A7}" destId="{3182EEC9-3FEF-42F5-9173-FD49B2A7E0D5}" srcOrd="2" destOrd="0" presId="urn:microsoft.com/office/officeart/2008/layout/LinedList"/>
    <dgm:cxn modelId="{46594DD6-B35B-4112-B884-246084F28DEE}" type="presParOf" srcId="{2387D622-20D8-4202-8502-119EA2CC0505}" destId="{CD80F145-4930-4C7B-A0FD-97D93909E83C}" srcOrd="2" destOrd="0" presId="urn:microsoft.com/office/officeart/2008/layout/LinedList"/>
    <dgm:cxn modelId="{A27AE294-1C24-47F3-851F-BF05788ED5E5}" type="presParOf" srcId="{2387D622-20D8-4202-8502-119EA2CC0505}" destId="{CA18E497-8A89-41A8-900D-E1C2240DDA42}" srcOrd="3" destOrd="0" presId="urn:microsoft.com/office/officeart/2008/layout/LinedList"/>
    <dgm:cxn modelId="{E578BDFF-9EE1-4AD6-85BA-818AF3746A22}" type="presParOf" srcId="{2387D622-20D8-4202-8502-119EA2CC0505}" destId="{9801A389-FE9C-4348-B864-0F317352198C}" srcOrd="4" destOrd="0" presId="urn:microsoft.com/office/officeart/2008/layout/LinedList"/>
    <dgm:cxn modelId="{3F429E54-C153-45EC-A006-5BF60AEBAC7F}" type="presParOf" srcId="{9801A389-FE9C-4348-B864-0F317352198C}" destId="{314F2A07-269D-47FF-AEEF-06957E8C1530}" srcOrd="0" destOrd="0" presId="urn:microsoft.com/office/officeart/2008/layout/LinedList"/>
    <dgm:cxn modelId="{027C76CA-14C1-41FC-81F8-6795B8404ABA}" type="presParOf" srcId="{9801A389-FE9C-4348-B864-0F317352198C}" destId="{20768DBD-0DC5-4083-9F0D-6683315560B8}" srcOrd="1" destOrd="0" presId="urn:microsoft.com/office/officeart/2008/layout/LinedList"/>
    <dgm:cxn modelId="{17D4B7F5-4691-4614-9ECE-895045D6E5BE}" type="presParOf" srcId="{9801A389-FE9C-4348-B864-0F317352198C}" destId="{4C2AFA87-A3E7-4382-AEEA-272A0CEB80A3}" srcOrd="2" destOrd="0" presId="urn:microsoft.com/office/officeart/2008/layout/LinedList"/>
    <dgm:cxn modelId="{35C0BCEB-3F99-497D-AA36-BF4166B31426}" type="presParOf" srcId="{2387D622-20D8-4202-8502-119EA2CC0505}" destId="{8C288A25-ADED-4074-A044-D272AD0EA3CC}" srcOrd="5" destOrd="0" presId="urn:microsoft.com/office/officeart/2008/layout/LinedList"/>
    <dgm:cxn modelId="{BDAA7650-B689-4C5B-8525-99B6DF6C70D0}" type="presParOf" srcId="{2387D622-20D8-4202-8502-119EA2CC0505}" destId="{D1AAE691-67D1-416F-9BC9-0244F721BF64}" srcOrd="6" destOrd="0" presId="urn:microsoft.com/office/officeart/2008/layout/LinedList"/>
    <dgm:cxn modelId="{EE1E5988-F92C-4414-B5BB-8B65EB93E733}" type="presParOf" srcId="{2387D622-20D8-4202-8502-119EA2CC0505}" destId="{404AEDD8-1BD3-45D0-8C97-6A6F0FDE3C68}" srcOrd="7" destOrd="0" presId="urn:microsoft.com/office/officeart/2008/layout/LinedList"/>
    <dgm:cxn modelId="{7DE43BB5-DBE5-4202-A3E9-EBEEC0D56443}" type="presParOf" srcId="{404AEDD8-1BD3-45D0-8C97-6A6F0FDE3C68}" destId="{13482AA5-4D1F-4DFB-9CC1-278822EECE92}" srcOrd="0" destOrd="0" presId="urn:microsoft.com/office/officeart/2008/layout/LinedList"/>
    <dgm:cxn modelId="{CB5E3ECA-9962-48D5-B0D7-A4635F625BE9}" type="presParOf" srcId="{404AEDD8-1BD3-45D0-8C97-6A6F0FDE3C68}" destId="{E5F34EA7-E7AE-4776-913C-8292E3350AB6}" srcOrd="1" destOrd="0" presId="urn:microsoft.com/office/officeart/2008/layout/LinedList"/>
    <dgm:cxn modelId="{816F9202-09AB-4F06-A9AB-2FCB6719E750}" type="presParOf" srcId="{404AEDD8-1BD3-45D0-8C97-6A6F0FDE3C68}" destId="{6D8E8999-39C8-45BB-A9C4-AF4E5479F991}" srcOrd="2" destOrd="0" presId="urn:microsoft.com/office/officeart/2008/layout/LinedList"/>
    <dgm:cxn modelId="{63F5C7D7-E2D9-4C2F-A6D8-239BEA444811}" type="presParOf" srcId="{2387D622-20D8-4202-8502-119EA2CC0505}" destId="{07F3DD4D-290D-43D0-BD41-0429F5042523}" srcOrd="8" destOrd="0" presId="urn:microsoft.com/office/officeart/2008/layout/LinedList"/>
    <dgm:cxn modelId="{36D0D1D9-B357-450E-99B1-C248C053071D}" type="presParOf" srcId="{2387D622-20D8-4202-8502-119EA2CC0505}" destId="{8C577B7B-DA04-45E6-8A57-58F62836DC0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4C8085-FD0B-4045-85E8-8993094F54EA}"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CA"/>
        </a:p>
      </dgm:t>
    </dgm:pt>
    <dgm:pt modelId="{3C8FDA12-8701-4D6F-A095-0BF9EFBDC8C8}">
      <dgm:prSet phldrT="[Text]"/>
      <dgm:spPr/>
      <dgm:t>
        <a:bodyPr vert="vert"/>
        <a:lstStyle/>
        <a:p>
          <a:r>
            <a:rPr lang="en-CA" dirty="0"/>
            <a:t>Step 1</a:t>
          </a:r>
        </a:p>
      </dgm:t>
    </dgm:pt>
    <dgm:pt modelId="{EDDB7784-234B-41F7-8F2D-004D48F6FB11}" type="parTrans" cxnId="{C9418A4C-D4F8-4414-9AF8-6A92AF877443}">
      <dgm:prSet/>
      <dgm:spPr/>
      <dgm:t>
        <a:bodyPr/>
        <a:lstStyle/>
        <a:p>
          <a:endParaRPr lang="en-CA"/>
        </a:p>
      </dgm:t>
    </dgm:pt>
    <dgm:pt modelId="{AAFD0F80-70EC-4B45-B59B-D1A10ADC3B65}" type="sibTrans" cxnId="{C9418A4C-D4F8-4414-9AF8-6A92AF877443}">
      <dgm:prSet/>
      <dgm:spPr/>
      <dgm:t>
        <a:bodyPr/>
        <a:lstStyle/>
        <a:p>
          <a:endParaRPr lang="en-CA"/>
        </a:p>
      </dgm:t>
    </dgm:pt>
    <dgm:pt modelId="{9B41D724-FDAE-422C-ADA8-184B0C0C5F97}">
      <dgm:prSet phldrT="[Text]"/>
      <dgm:spPr>
        <a:noFill/>
        <a:ln>
          <a:noFill/>
        </a:ln>
      </dgm:spPr>
      <dgm:t>
        <a:bodyPr/>
        <a:lstStyle/>
        <a:p>
          <a:pPr marL="0" algn="l">
            <a:buNone/>
          </a:pPr>
          <a:r>
            <a:rPr lang="en-CA" dirty="0">
              <a:solidFill>
                <a:schemeClr val="tx1"/>
              </a:solidFill>
            </a:rPr>
            <a:t>Complete the CAA System Partner Referral form with client/patient. This can be found online at </a:t>
          </a:r>
          <a:r>
            <a:rPr lang="en-CA"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http://calgaryhomeless.com/agencies/coordinated-access-assessment/</a:t>
          </a:r>
          <a:endParaRPr lang="en-CA" dirty="0">
            <a:solidFill>
              <a:schemeClr val="tx1"/>
            </a:solidFill>
          </a:endParaRPr>
        </a:p>
      </dgm:t>
    </dgm:pt>
    <dgm:pt modelId="{13E9A980-1E62-4686-8137-607BFA30CBAC}" type="parTrans" cxnId="{FEA0DD26-7E02-4BA5-9F11-397E311E5374}">
      <dgm:prSet/>
      <dgm:spPr/>
      <dgm:t>
        <a:bodyPr/>
        <a:lstStyle/>
        <a:p>
          <a:endParaRPr lang="en-CA"/>
        </a:p>
      </dgm:t>
    </dgm:pt>
    <dgm:pt modelId="{16F21CEC-9C37-4767-835C-A0C5CA3F9D9A}" type="sibTrans" cxnId="{FEA0DD26-7E02-4BA5-9F11-397E311E5374}">
      <dgm:prSet/>
      <dgm:spPr/>
      <dgm:t>
        <a:bodyPr/>
        <a:lstStyle/>
        <a:p>
          <a:endParaRPr lang="en-CA"/>
        </a:p>
      </dgm:t>
    </dgm:pt>
    <dgm:pt modelId="{6908C98C-8868-410B-9B5B-59A9F4515BA4}">
      <dgm:prSet phldrT="[Text]"/>
      <dgm:spPr/>
      <dgm:t>
        <a:bodyPr vert="vert"/>
        <a:lstStyle/>
        <a:p>
          <a:r>
            <a:rPr lang="en-CA" dirty="0"/>
            <a:t>Step 2</a:t>
          </a:r>
        </a:p>
      </dgm:t>
    </dgm:pt>
    <dgm:pt modelId="{C7D8BF55-20B8-4FCD-993A-0C6F401DE83A}" type="parTrans" cxnId="{E9E46FBB-250B-45ED-B6F6-F968C1DB8C52}">
      <dgm:prSet/>
      <dgm:spPr/>
      <dgm:t>
        <a:bodyPr/>
        <a:lstStyle/>
        <a:p>
          <a:endParaRPr lang="en-CA"/>
        </a:p>
      </dgm:t>
    </dgm:pt>
    <dgm:pt modelId="{4D971688-A4F1-46C1-B8E0-9DCD67A5EDA7}" type="sibTrans" cxnId="{E9E46FBB-250B-45ED-B6F6-F968C1DB8C52}">
      <dgm:prSet/>
      <dgm:spPr/>
      <dgm:t>
        <a:bodyPr/>
        <a:lstStyle/>
        <a:p>
          <a:endParaRPr lang="en-CA"/>
        </a:p>
      </dgm:t>
    </dgm:pt>
    <dgm:pt modelId="{3640482D-590B-4AB9-90AC-2D5E5FF57D83}">
      <dgm:prSet phldrT="[Text]"/>
      <dgm:spPr>
        <a:noFill/>
        <a:ln>
          <a:noFill/>
        </a:ln>
      </dgm:spPr>
      <dgm:t>
        <a:bodyPr/>
        <a:lstStyle/>
        <a:p>
          <a:pPr marL="0">
            <a:buNone/>
          </a:pPr>
          <a:r>
            <a:rPr lang="en-CA" dirty="0">
              <a:solidFill>
                <a:schemeClr val="tx1"/>
              </a:solidFill>
            </a:rPr>
            <a:t>Fax or e-mail the completed form to the Housing Strategist Team at </a:t>
          </a:r>
          <a:r>
            <a:rPr lang="en-CA" dirty="0" err="1">
              <a:solidFill>
                <a:schemeClr val="tx1"/>
              </a:solidFill>
            </a:rPr>
            <a:t>SORCe</a:t>
          </a:r>
          <a:r>
            <a:rPr lang="en-CA" dirty="0">
              <a:solidFill>
                <a:schemeClr val="tx1"/>
              </a:solidFill>
            </a:rPr>
            <a:t>. Include a cover page with contact information to schedule an appointment.</a:t>
          </a:r>
        </a:p>
      </dgm:t>
    </dgm:pt>
    <dgm:pt modelId="{6AC892A1-628E-4D8A-A936-1017CEE7D439}" type="parTrans" cxnId="{3590EC62-9FF5-44DD-88AC-05DB06351C05}">
      <dgm:prSet/>
      <dgm:spPr/>
      <dgm:t>
        <a:bodyPr/>
        <a:lstStyle/>
        <a:p>
          <a:endParaRPr lang="en-CA"/>
        </a:p>
      </dgm:t>
    </dgm:pt>
    <dgm:pt modelId="{EF4BB0B0-A471-4F2A-AA8D-9F6367802181}" type="sibTrans" cxnId="{3590EC62-9FF5-44DD-88AC-05DB06351C05}">
      <dgm:prSet/>
      <dgm:spPr/>
      <dgm:t>
        <a:bodyPr/>
        <a:lstStyle/>
        <a:p>
          <a:endParaRPr lang="en-CA"/>
        </a:p>
      </dgm:t>
    </dgm:pt>
    <dgm:pt modelId="{E19B72FB-A8D4-438B-9886-1E4CB76DBF15}">
      <dgm:prSet phldrT="[Text]"/>
      <dgm:spPr/>
      <dgm:t>
        <a:bodyPr vert="vert"/>
        <a:lstStyle/>
        <a:p>
          <a:r>
            <a:rPr lang="en-CA" dirty="0"/>
            <a:t>Step 3</a:t>
          </a:r>
        </a:p>
      </dgm:t>
    </dgm:pt>
    <dgm:pt modelId="{9872E2F4-3425-4272-8AAE-4FB88A0F15A2}" type="parTrans" cxnId="{619FCDB1-50BE-4470-98B3-1CA1E9F9C5D2}">
      <dgm:prSet/>
      <dgm:spPr/>
      <dgm:t>
        <a:bodyPr/>
        <a:lstStyle/>
        <a:p>
          <a:endParaRPr lang="en-CA"/>
        </a:p>
      </dgm:t>
    </dgm:pt>
    <dgm:pt modelId="{E32B55E9-E72D-4FA5-A6AC-3E7889B4DEF3}" type="sibTrans" cxnId="{619FCDB1-50BE-4470-98B3-1CA1E9F9C5D2}">
      <dgm:prSet/>
      <dgm:spPr/>
      <dgm:t>
        <a:bodyPr/>
        <a:lstStyle/>
        <a:p>
          <a:endParaRPr lang="en-CA"/>
        </a:p>
      </dgm:t>
    </dgm:pt>
    <dgm:pt modelId="{CCF0E5EA-1F13-4239-9969-2F65176E029F}">
      <dgm:prSet phldrT="[Text]"/>
      <dgm:spPr>
        <a:noFill/>
        <a:ln>
          <a:noFill/>
        </a:ln>
      </dgm:spPr>
      <dgm:t>
        <a:bodyPr/>
        <a:lstStyle/>
        <a:p>
          <a:pPr marL="0">
            <a:buNone/>
          </a:pPr>
          <a:r>
            <a:rPr lang="en-CA" dirty="0">
              <a:solidFill>
                <a:schemeClr val="tx1"/>
              </a:solidFill>
            </a:rPr>
            <a:t>A Housing Strategist will contact you within 1-2 business days to schedule an appointment. Clients can usually be seen within a week of referral submission.</a:t>
          </a:r>
        </a:p>
      </dgm:t>
    </dgm:pt>
    <dgm:pt modelId="{35DD49FC-38A4-46FA-9CBA-34916C106376}" type="parTrans" cxnId="{D53B0EC1-FDC0-452D-888F-7BBC34871CB0}">
      <dgm:prSet/>
      <dgm:spPr/>
      <dgm:t>
        <a:bodyPr/>
        <a:lstStyle/>
        <a:p>
          <a:endParaRPr lang="en-CA"/>
        </a:p>
      </dgm:t>
    </dgm:pt>
    <dgm:pt modelId="{5F07B425-C273-4657-B048-2E5C94D98C1F}" type="sibTrans" cxnId="{D53B0EC1-FDC0-452D-888F-7BBC34871CB0}">
      <dgm:prSet/>
      <dgm:spPr/>
      <dgm:t>
        <a:bodyPr/>
        <a:lstStyle/>
        <a:p>
          <a:endParaRPr lang="en-CA"/>
        </a:p>
      </dgm:t>
    </dgm:pt>
    <dgm:pt modelId="{91D4E493-A5E9-44FD-B2E6-D32A8F1D4EBF}">
      <dgm:prSet/>
      <dgm:spPr>
        <a:noFill/>
        <a:ln>
          <a:noFill/>
        </a:ln>
      </dgm:spPr>
      <dgm:t>
        <a:bodyPr/>
        <a:lstStyle/>
        <a:p>
          <a:pPr marL="171450">
            <a:buNone/>
          </a:pPr>
          <a:r>
            <a:rPr lang="en-CA" b="1" dirty="0">
              <a:solidFill>
                <a:schemeClr val="tx1"/>
              </a:solidFill>
            </a:rPr>
            <a:t>Fax: 403.428.3322 | E-mail: </a:t>
          </a:r>
          <a:r>
            <a:rPr lang="en-CA" b="1"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caamobile@distresscentre.com</a:t>
          </a:r>
          <a:r>
            <a:rPr lang="en-CA" b="1" dirty="0">
              <a:solidFill>
                <a:schemeClr val="tx1"/>
              </a:solidFill>
            </a:rPr>
            <a:t>. </a:t>
          </a:r>
        </a:p>
      </dgm:t>
    </dgm:pt>
    <dgm:pt modelId="{53ADF1CD-5085-4E60-B615-8683BD918B55}" type="parTrans" cxnId="{8FAFDAF2-0748-46CE-A984-0C207EC0103C}">
      <dgm:prSet/>
      <dgm:spPr/>
      <dgm:t>
        <a:bodyPr/>
        <a:lstStyle/>
        <a:p>
          <a:endParaRPr lang="en-CA"/>
        </a:p>
      </dgm:t>
    </dgm:pt>
    <dgm:pt modelId="{CC155FCF-49DF-482C-BE11-ECBAF8FBB758}" type="sibTrans" cxnId="{8FAFDAF2-0748-46CE-A984-0C207EC0103C}">
      <dgm:prSet/>
      <dgm:spPr/>
      <dgm:t>
        <a:bodyPr/>
        <a:lstStyle/>
        <a:p>
          <a:endParaRPr lang="en-CA"/>
        </a:p>
      </dgm:t>
    </dgm:pt>
    <dgm:pt modelId="{0CABA1BA-04A5-438A-A1A6-F9E52788281A}">
      <dgm:prSet phldrT="[Text]"/>
      <dgm:spPr/>
      <dgm:t>
        <a:bodyPr vert="vert"/>
        <a:lstStyle/>
        <a:p>
          <a:r>
            <a:rPr lang="en-CA" dirty="0"/>
            <a:t>Step 4</a:t>
          </a:r>
        </a:p>
      </dgm:t>
    </dgm:pt>
    <dgm:pt modelId="{742F590A-9D11-4168-908E-DAA3943C788C}" type="parTrans" cxnId="{AC4BDB2F-536F-4F28-AC92-D67C1BD15947}">
      <dgm:prSet/>
      <dgm:spPr/>
      <dgm:t>
        <a:bodyPr/>
        <a:lstStyle/>
        <a:p>
          <a:endParaRPr lang="en-CA"/>
        </a:p>
      </dgm:t>
    </dgm:pt>
    <dgm:pt modelId="{C9107AED-FD7F-4E6E-BB9A-A4EDCC666AE9}" type="sibTrans" cxnId="{AC4BDB2F-536F-4F28-AC92-D67C1BD15947}">
      <dgm:prSet/>
      <dgm:spPr/>
      <dgm:t>
        <a:bodyPr/>
        <a:lstStyle/>
        <a:p>
          <a:endParaRPr lang="en-CA"/>
        </a:p>
      </dgm:t>
    </dgm:pt>
    <dgm:pt modelId="{85CE3154-3FA1-401C-8E87-4DF40B663FED}">
      <dgm:prSet phldrT="[Text]"/>
      <dgm:spPr>
        <a:noFill/>
        <a:ln>
          <a:noFill/>
        </a:ln>
      </dgm:spPr>
      <dgm:t>
        <a:bodyPr/>
        <a:lstStyle/>
        <a:p>
          <a:pPr marL="0">
            <a:buNone/>
          </a:pPr>
          <a:r>
            <a:rPr lang="en-CA" dirty="0">
              <a:solidFill>
                <a:schemeClr val="tx1"/>
              </a:solidFill>
            </a:rPr>
            <a:t>Please ensure your client/patient is available for the scheduled appointment. Housing Strategists will not typically book a second outreach appointment if the client/patient is not available when scheduled.</a:t>
          </a:r>
        </a:p>
      </dgm:t>
    </dgm:pt>
    <dgm:pt modelId="{73A5D52E-8483-4CD2-81DF-7C20DC65FE61}" type="parTrans" cxnId="{9383CB43-D532-498A-8102-19EA7E100656}">
      <dgm:prSet/>
      <dgm:spPr/>
      <dgm:t>
        <a:bodyPr/>
        <a:lstStyle/>
        <a:p>
          <a:endParaRPr lang="en-CA"/>
        </a:p>
      </dgm:t>
    </dgm:pt>
    <dgm:pt modelId="{990775D2-301C-4C9F-A2DD-36D974C6FA2D}" type="sibTrans" cxnId="{9383CB43-D532-498A-8102-19EA7E100656}">
      <dgm:prSet/>
      <dgm:spPr/>
      <dgm:t>
        <a:bodyPr/>
        <a:lstStyle/>
        <a:p>
          <a:endParaRPr lang="en-CA"/>
        </a:p>
      </dgm:t>
    </dgm:pt>
    <dgm:pt modelId="{A7FA1A4D-6ECC-4E86-9453-E7595475910D}" type="pres">
      <dgm:prSet presAssocID="{B04C8085-FD0B-4045-85E8-8993094F54EA}" presName="linearFlow" presStyleCnt="0">
        <dgm:presLayoutVars>
          <dgm:dir/>
          <dgm:animLvl val="lvl"/>
          <dgm:resizeHandles val="exact"/>
        </dgm:presLayoutVars>
      </dgm:prSet>
      <dgm:spPr/>
    </dgm:pt>
    <dgm:pt modelId="{91E47A5D-0398-448A-8AD5-37B3E235E856}" type="pres">
      <dgm:prSet presAssocID="{3C8FDA12-8701-4D6F-A095-0BF9EFBDC8C8}" presName="composite" presStyleCnt="0"/>
      <dgm:spPr/>
    </dgm:pt>
    <dgm:pt modelId="{62492706-74DE-4F94-AEB8-ECC1D4297861}" type="pres">
      <dgm:prSet presAssocID="{3C8FDA12-8701-4D6F-A095-0BF9EFBDC8C8}" presName="parentText" presStyleLbl="alignNode1" presStyleIdx="0" presStyleCnt="4" custAng="16200000" custLinFactNeighborY="-12166">
        <dgm:presLayoutVars>
          <dgm:chMax val="1"/>
          <dgm:bulletEnabled val="1"/>
        </dgm:presLayoutVars>
      </dgm:prSet>
      <dgm:spPr/>
    </dgm:pt>
    <dgm:pt modelId="{C7D95C46-2968-487B-A077-FFB817BD1853}" type="pres">
      <dgm:prSet presAssocID="{3C8FDA12-8701-4D6F-A095-0BF9EFBDC8C8}" presName="descendantText" presStyleLbl="alignAcc1" presStyleIdx="0" presStyleCnt="4" custScaleX="94241">
        <dgm:presLayoutVars>
          <dgm:bulletEnabled val="1"/>
        </dgm:presLayoutVars>
      </dgm:prSet>
      <dgm:spPr/>
    </dgm:pt>
    <dgm:pt modelId="{BFED0250-940D-4CCD-A96F-B362B8C02DEB}" type="pres">
      <dgm:prSet presAssocID="{AAFD0F80-70EC-4B45-B59B-D1A10ADC3B65}" presName="sp" presStyleCnt="0"/>
      <dgm:spPr/>
    </dgm:pt>
    <dgm:pt modelId="{43439833-B22F-4FE1-A9E7-9C35C704382E}" type="pres">
      <dgm:prSet presAssocID="{6908C98C-8868-410B-9B5B-59A9F4515BA4}" presName="composite" presStyleCnt="0"/>
      <dgm:spPr/>
    </dgm:pt>
    <dgm:pt modelId="{D9F09FB3-7121-4320-82D2-B1CB143086CE}" type="pres">
      <dgm:prSet presAssocID="{6908C98C-8868-410B-9B5B-59A9F4515BA4}" presName="parentText" presStyleLbl="alignNode1" presStyleIdx="1" presStyleCnt="4" custAng="16200000" custLinFactNeighborY="-26765">
        <dgm:presLayoutVars>
          <dgm:chMax val="1"/>
          <dgm:bulletEnabled val="1"/>
        </dgm:presLayoutVars>
      </dgm:prSet>
      <dgm:spPr/>
    </dgm:pt>
    <dgm:pt modelId="{25760FE1-8C84-4B42-856B-306A21865ED9}" type="pres">
      <dgm:prSet presAssocID="{6908C98C-8868-410B-9B5B-59A9F4515BA4}" presName="descendantText" presStyleLbl="alignAcc1" presStyleIdx="1" presStyleCnt="4" custScaleX="94154" custLinFactNeighborY="-7412">
        <dgm:presLayoutVars>
          <dgm:bulletEnabled val="1"/>
        </dgm:presLayoutVars>
      </dgm:prSet>
      <dgm:spPr/>
    </dgm:pt>
    <dgm:pt modelId="{FCDDD300-13D7-4F34-A69F-BBBD23D9FFA7}" type="pres">
      <dgm:prSet presAssocID="{4D971688-A4F1-46C1-B8E0-9DCD67A5EDA7}" presName="sp" presStyleCnt="0"/>
      <dgm:spPr/>
    </dgm:pt>
    <dgm:pt modelId="{50DEC1EB-4BFD-428D-B2E5-7F8963882165}" type="pres">
      <dgm:prSet presAssocID="{E19B72FB-A8D4-438B-9886-1E4CB76DBF15}" presName="composite" presStyleCnt="0"/>
      <dgm:spPr/>
    </dgm:pt>
    <dgm:pt modelId="{D3C3DCDA-9A92-4A03-AA6C-7F9AD448EDF5}" type="pres">
      <dgm:prSet presAssocID="{E19B72FB-A8D4-438B-9886-1E4CB76DBF15}" presName="parentText" presStyleLbl="alignNode1" presStyleIdx="2" presStyleCnt="4" custAng="16200000" custLinFactNeighborY="-40552">
        <dgm:presLayoutVars>
          <dgm:chMax val="1"/>
          <dgm:bulletEnabled val="1"/>
        </dgm:presLayoutVars>
      </dgm:prSet>
      <dgm:spPr/>
    </dgm:pt>
    <dgm:pt modelId="{E22E0612-FCF6-4E6A-B59D-CA7EA3B8343D}" type="pres">
      <dgm:prSet presAssocID="{E19B72FB-A8D4-438B-9886-1E4CB76DBF15}" presName="descendantText" presStyleLbl="alignAcc1" presStyleIdx="2" presStyleCnt="4" custScaleX="94662" custLinFactNeighborY="-33690">
        <dgm:presLayoutVars>
          <dgm:bulletEnabled val="1"/>
        </dgm:presLayoutVars>
      </dgm:prSet>
      <dgm:spPr/>
    </dgm:pt>
    <dgm:pt modelId="{63FCAA31-7FD4-4226-A31A-77918820A3CB}" type="pres">
      <dgm:prSet presAssocID="{E32B55E9-E72D-4FA5-A6AC-3E7889B4DEF3}" presName="sp" presStyleCnt="0"/>
      <dgm:spPr/>
    </dgm:pt>
    <dgm:pt modelId="{0BCA2FE0-F5CB-47EC-BE69-6F651329AB54}" type="pres">
      <dgm:prSet presAssocID="{0CABA1BA-04A5-438A-A1A6-F9E52788281A}" presName="composite" presStyleCnt="0"/>
      <dgm:spPr/>
    </dgm:pt>
    <dgm:pt modelId="{FA2ABC71-40A5-4BD6-A671-53E9BB31B943}" type="pres">
      <dgm:prSet presAssocID="{0CABA1BA-04A5-438A-A1A6-F9E52788281A}" presName="parentText" presStyleLbl="alignNode1" presStyleIdx="3" presStyleCnt="4" custAng="16200000" custLinFactNeighborY="-55151">
        <dgm:presLayoutVars>
          <dgm:chMax val="1"/>
          <dgm:bulletEnabled val="1"/>
        </dgm:presLayoutVars>
      </dgm:prSet>
      <dgm:spPr/>
    </dgm:pt>
    <dgm:pt modelId="{7A106B18-7464-4F58-A741-F7E42D94F86A}" type="pres">
      <dgm:prSet presAssocID="{0CABA1BA-04A5-438A-A1A6-F9E52788281A}" presName="descendantText" presStyleLbl="alignAcc1" presStyleIdx="3" presStyleCnt="4" custScaleX="94154" custLinFactNeighborY="-57397">
        <dgm:presLayoutVars>
          <dgm:bulletEnabled val="1"/>
        </dgm:presLayoutVars>
      </dgm:prSet>
      <dgm:spPr/>
    </dgm:pt>
  </dgm:ptLst>
  <dgm:cxnLst>
    <dgm:cxn modelId="{0BB93A04-9439-4557-BAC0-C09CB036BF02}" type="presOf" srcId="{9B41D724-FDAE-422C-ADA8-184B0C0C5F97}" destId="{C7D95C46-2968-487B-A077-FFB817BD1853}" srcOrd="0" destOrd="0" presId="urn:microsoft.com/office/officeart/2005/8/layout/chevron2"/>
    <dgm:cxn modelId="{FEA0DD26-7E02-4BA5-9F11-397E311E5374}" srcId="{3C8FDA12-8701-4D6F-A095-0BF9EFBDC8C8}" destId="{9B41D724-FDAE-422C-ADA8-184B0C0C5F97}" srcOrd="0" destOrd="0" parTransId="{13E9A980-1E62-4686-8137-607BFA30CBAC}" sibTransId="{16F21CEC-9C37-4767-835C-A0C5CA3F9D9A}"/>
    <dgm:cxn modelId="{AC4BDB2F-536F-4F28-AC92-D67C1BD15947}" srcId="{B04C8085-FD0B-4045-85E8-8993094F54EA}" destId="{0CABA1BA-04A5-438A-A1A6-F9E52788281A}" srcOrd="3" destOrd="0" parTransId="{742F590A-9D11-4168-908E-DAA3943C788C}" sibTransId="{C9107AED-FD7F-4E6E-BB9A-A4EDCC666AE9}"/>
    <dgm:cxn modelId="{3590EC62-9FF5-44DD-88AC-05DB06351C05}" srcId="{6908C98C-8868-410B-9B5B-59A9F4515BA4}" destId="{3640482D-590B-4AB9-90AC-2D5E5FF57D83}" srcOrd="0" destOrd="0" parTransId="{6AC892A1-628E-4D8A-A936-1017CEE7D439}" sibTransId="{EF4BB0B0-A471-4F2A-AA8D-9F6367802181}"/>
    <dgm:cxn modelId="{9383CB43-D532-498A-8102-19EA7E100656}" srcId="{0CABA1BA-04A5-438A-A1A6-F9E52788281A}" destId="{85CE3154-3FA1-401C-8E87-4DF40B663FED}" srcOrd="0" destOrd="0" parTransId="{73A5D52E-8483-4CD2-81DF-7C20DC65FE61}" sibTransId="{990775D2-301C-4C9F-A2DD-36D974C6FA2D}"/>
    <dgm:cxn modelId="{C9418A4C-D4F8-4414-9AF8-6A92AF877443}" srcId="{B04C8085-FD0B-4045-85E8-8993094F54EA}" destId="{3C8FDA12-8701-4D6F-A095-0BF9EFBDC8C8}" srcOrd="0" destOrd="0" parTransId="{EDDB7784-234B-41F7-8F2D-004D48F6FB11}" sibTransId="{AAFD0F80-70EC-4B45-B59B-D1A10ADC3B65}"/>
    <dgm:cxn modelId="{9AF19285-685B-4062-9E8F-4D773B378EA8}" type="presOf" srcId="{E19B72FB-A8D4-438B-9886-1E4CB76DBF15}" destId="{D3C3DCDA-9A92-4A03-AA6C-7F9AD448EDF5}" srcOrd="0" destOrd="0" presId="urn:microsoft.com/office/officeart/2005/8/layout/chevron2"/>
    <dgm:cxn modelId="{015BF08F-B608-4F3D-B15E-917CA15BEC87}" type="presOf" srcId="{3640482D-590B-4AB9-90AC-2D5E5FF57D83}" destId="{25760FE1-8C84-4B42-856B-306A21865ED9}" srcOrd="0" destOrd="0" presId="urn:microsoft.com/office/officeart/2005/8/layout/chevron2"/>
    <dgm:cxn modelId="{46CDBD9F-CE9F-473B-A8A7-2FC49C2FA267}" type="presOf" srcId="{85CE3154-3FA1-401C-8E87-4DF40B663FED}" destId="{7A106B18-7464-4F58-A741-F7E42D94F86A}" srcOrd="0" destOrd="0" presId="urn:microsoft.com/office/officeart/2005/8/layout/chevron2"/>
    <dgm:cxn modelId="{496352A9-F7B5-406B-9B68-9235E84CE830}" type="presOf" srcId="{CCF0E5EA-1F13-4239-9969-2F65176E029F}" destId="{E22E0612-FCF6-4E6A-B59D-CA7EA3B8343D}" srcOrd="0" destOrd="0" presId="urn:microsoft.com/office/officeart/2005/8/layout/chevron2"/>
    <dgm:cxn modelId="{EE6FFBAA-441C-4113-A6BF-31AC05326F0A}" type="presOf" srcId="{6908C98C-8868-410B-9B5B-59A9F4515BA4}" destId="{D9F09FB3-7121-4320-82D2-B1CB143086CE}" srcOrd="0" destOrd="0" presId="urn:microsoft.com/office/officeart/2005/8/layout/chevron2"/>
    <dgm:cxn modelId="{30B815AE-7266-41AA-A25A-4EA411553EC2}" type="presOf" srcId="{3C8FDA12-8701-4D6F-A095-0BF9EFBDC8C8}" destId="{62492706-74DE-4F94-AEB8-ECC1D4297861}" srcOrd="0" destOrd="0" presId="urn:microsoft.com/office/officeart/2005/8/layout/chevron2"/>
    <dgm:cxn modelId="{619FCDB1-50BE-4470-98B3-1CA1E9F9C5D2}" srcId="{B04C8085-FD0B-4045-85E8-8993094F54EA}" destId="{E19B72FB-A8D4-438B-9886-1E4CB76DBF15}" srcOrd="2" destOrd="0" parTransId="{9872E2F4-3425-4272-8AAE-4FB88A0F15A2}" sibTransId="{E32B55E9-E72D-4FA5-A6AC-3E7889B4DEF3}"/>
    <dgm:cxn modelId="{E9E46FBB-250B-45ED-B6F6-F968C1DB8C52}" srcId="{B04C8085-FD0B-4045-85E8-8993094F54EA}" destId="{6908C98C-8868-410B-9B5B-59A9F4515BA4}" srcOrd="1" destOrd="0" parTransId="{C7D8BF55-20B8-4FCD-993A-0C6F401DE83A}" sibTransId="{4D971688-A4F1-46C1-B8E0-9DCD67A5EDA7}"/>
    <dgm:cxn modelId="{D53B0EC1-FDC0-452D-888F-7BBC34871CB0}" srcId="{E19B72FB-A8D4-438B-9886-1E4CB76DBF15}" destId="{CCF0E5EA-1F13-4239-9969-2F65176E029F}" srcOrd="0" destOrd="0" parTransId="{35DD49FC-38A4-46FA-9CBA-34916C106376}" sibTransId="{5F07B425-C273-4657-B048-2E5C94D98C1F}"/>
    <dgm:cxn modelId="{812691C5-A326-4FC1-879A-5D2DCBD21E59}" type="presOf" srcId="{B04C8085-FD0B-4045-85E8-8993094F54EA}" destId="{A7FA1A4D-6ECC-4E86-9453-E7595475910D}" srcOrd="0" destOrd="0" presId="urn:microsoft.com/office/officeart/2005/8/layout/chevron2"/>
    <dgm:cxn modelId="{A9AEC8DF-1F2A-4C1F-B299-581DE1817D92}" type="presOf" srcId="{91D4E493-A5E9-44FD-B2E6-D32A8F1D4EBF}" destId="{25760FE1-8C84-4B42-856B-306A21865ED9}" srcOrd="0" destOrd="1" presId="urn:microsoft.com/office/officeart/2005/8/layout/chevron2"/>
    <dgm:cxn modelId="{1BAACBE7-D150-47B9-8C88-A92B0057EA47}" type="presOf" srcId="{0CABA1BA-04A5-438A-A1A6-F9E52788281A}" destId="{FA2ABC71-40A5-4BD6-A671-53E9BB31B943}" srcOrd="0" destOrd="0" presId="urn:microsoft.com/office/officeart/2005/8/layout/chevron2"/>
    <dgm:cxn modelId="{8FAFDAF2-0748-46CE-A984-0C207EC0103C}" srcId="{6908C98C-8868-410B-9B5B-59A9F4515BA4}" destId="{91D4E493-A5E9-44FD-B2E6-D32A8F1D4EBF}" srcOrd="1" destOrd="0" parTransId="{53ADF1CD-5085-4E60-B615-8683BD918B55}" sibTransId="{CC155FCF-49DF-482C-BE11-ECBAF8FBB758}"/>
    <dgm:cxn modelId="{C04FD0C4-CAD0-4083-A835-1C22C816A957}" type="presParOf" srcId="{A7FA1A4D-6ECC-4E86-9453-E7595475910D}" destId="{91E47A5D-0398-448A-8AD5-37B3E235E856}" srcOrd="0" destOrd="0" presId="urn:microsoft.com/office/officeart/2005/8/layout/chevron2"/>
    <dgm:cxn modelId="{73855E58-E79A-4EDE-B2BA-D6BE812A1D36}" type="presParOf" srcId="{91E47A5D-0398-448A-8AD5-37B3E235E856}" destId="{62492706-74DE-4F94-AEB8-ECC1D4297861}" srcOrd="0" destOrd="0" presId="urn:microsoft.com/office/officeart/2005/8/layout/chevron2"/>
    <dgm:cxn modelId="{AF52E5E0-BC7E-46DA-A29B-F0506B5C8DE6}" type="presParOf" srcId="{91E47A5D-0398-448A-8AD5-37B3E235E856}" destId="{C7D95C46-2968-487B-A077-FFB817BD1853}" srcOrd="1" destOrd="0" presId="urn:microsoft.com/office/officeart/2005/8/layout/chevron2"/>
    <dgm:cxn modelId="{1D864DA8-7462-4B31-B149-6571F1FCBE62}" type="presParOf" srcId="{A7FA1A4D-6ECC-4E86-9453-E7595475910D}" destId="{BFED0250-940D-4CCD-A96F-B362B8C02DEB}" srcOrd="1" destOrd="0" presId="urn:microsoft.com/office/officeart/2005/8/layout/chevron2"/>
    <dgm:cxn modelId="{39A35AC0-F663-4E42-A8A5-B3FED78BA8C3}" type="presParOf" srcId="{A7FA1A4D-6ECC-4E86-9453-E7595475910D}" destId="{43439833-B22F-4FE1-A9E7-9C35C704382E}" srcOrd="2" destOrd="0" presId="urn:microsoft.com/office/officeart/2005/8/layout/chevron2"/>
    <dgm:cxn modelId="{F79FB345-4CC8-445D-9B60-A1AE420ABC4E}" type="presParOf" srcId="{43439833-B22F-4FE1-A9E7-9C35C704382E}" destId="{D9F09FB3-7121-4320-82D2-B1CB143086CE}" srcOrd="0" destOrd="0" presId="urn:microsoft.com/office/officeart/2005/8/layout/chevron2"/>
    <dgm:cxn modelId="{65729FAE-36A5-43E5-A0FD-49628104543B}" type="presParOf" srcId="{43439833-B22F-4FE1-A9E7-9C35C704382E}" destId="{25760FE1-8C84-4B42-856B-306A21865ED9}" srcOrd="1" destOrd="0" presId="urn:microsoft.com/office/officeart/2005/8/layout/chevron2"/>
    <dgm:cxn modelId="{8C393133-2D74-492B-87D5-081297AEECD1}" type="presParOf" srcId="{A7FA1A4D-6ECC-4E86-9453-E7595475910D}" destId="{FCDDD300-13D7-4F34-A69F-BBBD23D9FFA7}" srcOrd="3" destOrd="0" presId="urn:microsoft.com/office/officeart/2005/8/layout/chevron2"/>
    <dgm:cxn modelId="{468401F5-BA6D-41C5-ACFE-BF4ACD25363E}" type="presParOf" srcId="{A7FA1A4D-6ECC-4E86-9453-E7595475910D}" destId="{50DEC1EB-4BFD-428D-B2E5-7F8963882165}" srcOrd="4" destOrd="0" presId="urn:microsoft.com/office/officeart/2005/8/layout/chevron2"/>
    <dgm:cxn modelId="{8CA0DB99-2F75-47E1-BD8B-9FE5BBA8FFC4}" type="presParOf" srcId="{50DEC1EB-4BFD-428D-B2E5-7F8963882165}" destId="{D3C3DCDA-9A92-4A03-AA6C-7F9AD448EDF5}" srcOrd="0" destOrd="0" presId="urn:microsoft.com/office/officeart/2005/8/layout/chevron2"/>
    <dgm:cxn modelId="{7C68934E-3947-4D80-8FDC-A2F856FE43E8}" type="presParOf" srcId="{50DEC1EB-4BFD-428D-B2E5-7F8963882165}" destId="{E22E0612-FCF6-4E6A-B59D-CA7EA3B8343D}" srcOrd="1" destOrd="0" presId="urn:microsoft.com/office/officeart/2005/8/layout/chevron2"/>
    <dgm:cxn modelId="{F788233D-355F-4083-A8C8-F13231751E71}" type="presParOf" srcId="{A7FA1A4D-6ECC-4E86-9453-E7595475910D}" destId="{63FCAA31-7FD4-4226-A31A-77918820A3CB}" srcOrd="5" destOrd="0" presId="urn:microsoft.com/office/officeart/2005/8/layout/chevron2"/>
    <dgm:cxn modelId="{8BC8AAE9-8BCC-44B5-A530-351EA8E1D780}" type="presParOf" srcId="{A7FA1A4D-6ECC-4E86-9453-E7595475910D}" destId="{0BCA2FE0-F5CB-47EC-BE69-6F651329AB54}" srcOrd="6" destOrd="0" presId="urn:microsoft.com/office/officeart/2005/8/layout/chevron2"/>
    <dgm:cxn modelId="{0471FC64-CE4F-49AD-B09C-AECA2844E56E}" type="presParOf" srcId="{0BCA2FE0-F5CB-47EC-BE69-6F651329AB54}" destId="{FA2ABC71-40A5-4BD6-A671-53E9BB31B943}" srcOrd="0" destOrd="0" presId="urn:microsoft.com/office/officeart/2005/8/layout/chevron2"/>
    <dgm:cxn modelId="{B4CAD370-5AD8-4C82-AE1E-9595B6A964EC}" type="presParOf" srcId="{0BCA2FE0-F5CB-47EC-BE69-6F651329AB54}" destId="{7A106B18-7464-4F58-A741-F7E42D94F86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D6C3D1-1057-4981-BE74-C38BA45D0BDE}"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CA"/>
        </a:p>
      </dgm:t>
    </dgm:pt>
    <dgm:pt modelId="{7E7A6C26-0ED5-4646-8D77-7F70D7AF518E}">
      <dgm:prSet phldrT="[Text]"/>
      <dgm:spPr/>
      <dgm:t>
        <a:bodyPr/>
        <a:lstStyle/>
        <a:p>
          <a:pPr algn="ctr"/>
          <a:r>
            <a:rPr lang="en-CA" b="1" dirty="0"/>
            <a:t>Needs and Services Questionnaire (</a:t>
          </a:r>
          <a:r>
            <a:rPr lang="en-CA" b="1" dirty="0" err="1"/>
            <a:t>NSQ</a:t>
          </a:r>
          <a:r>
            <a:rPr lang="en-CA" b="1" dirty="0"/>
            <a:t>)</a:t>
          </a:r>
        </a:p>
      </dgm:t>
    </dgm:pt>
    <dgm:pt modelId="{0CCB8C70-3887-4156-B02E-1E161B3397D6}" type="parTrans" cxnId="{35632F8E-C837-470C-AB82-AB0DB0F8F3DF}">
      <dgm:prSet/>
      <dgm:spPr/>
      <dgm:t>
        <a:bodyPr/>
        <a:lstStyle/>
        <a:p>
          <a:endParaRPr lang="en-CA"/>
        </a:p>
      </dgm:t>
    </dgm:pt>
    <dgm:pt modelId="{32881D94-D4B0-496C-A21B-4B6153A53667}" type="sibTrans" cxnId="{35632F8E-C837-470C-AB82-AB0DB0F8F3DF}">
      <dgm:prSet/>
      <dgm:spPr>
        <a:noFill/>
      </dgm:spPr>
      <dgm:t>
        <a:bodyPr/>
        <a:lstStyle/>
        <a:p>
          <a:endParaRPr lang="en-CA"/>
        </a:p>
      </dgm:t>
    </dgm:pt>
    <dgm:pt modelId="{766699C4-3F12-4134-B02A-B8E53CCA15D8}">
      <dgm:prSet phldrT="[Text]"/>
      <dgm:spPr/>
      <dgm:t>
        <a:bodyPr/>
        <a:lstStyle/>
        <a:p>
          <a:r>
            <a:rPr lang="en-CA" dirty="0" err="1">
              <a:solidFill>
                <a:schemeClr val="tx1"/>
              </a:solidFill>
            </a:rPr>
            <a:t>NSQs</a:t>
          </a:r>
          <a:r>
            <a:rPr lang="en-CA" dirty="0">
              <a:solidFill>
                <a:schemeClr val="tx1"/>
              </a:solidFill>
            </a:rPr>
            <a:t> assist Housing Strategists to identify an individual’s needs, barriers and strengths in relation to getting and maintaining housing. </a:t>
          </a:r>
        </a:p>
      </dgm:t>
    </dgm:pt>
    <dgm:pt modelId="{E2045DC7-983B-4972-93A9-ABA9B35D9B21}" type="parTrans" cxnId="{1FEA9478-73BE-4B69-A7DC-639FBF8AFACF}">
      <dgm:prSet/>
      <dgm:spPr/>
      <dgm:t>
        <a:bodyPr/>
        <a:lstStyle/>
        <a:p>
          <a:endParaRPr lang="en-CA"/>
        </a:p>
      </dgm:t>
    </dgm:pt>
    <dgm:pt modelId="{D4EF2165-1DE7-4B58-8C10-1E821FE4B86C}" type="sibTrans" cxnId="{1FEA9478-73BE-4B69-A7DC-639FBF8AFACF}">
      <dgm:prSet/>
      <dgm:spPr/>
      <dgm:t>
        <a:bodyPr/>
        <a:lstStyle/>
        <a:p>
          <a:endParaRPr lang="en-CA"/>
        </a:p>
      </dgm:t>
    </dgm:pt>
    <dgm:pt modelId="{905EB96B-5173-40BF-AA00-67434F829AD9}">
      <dgm:prSet phldrT="[Text]"/>
      <dgm:spPr/>
      <dgm:t>
        <a:bodyPr/>
        <a:lstStyle/>
        <a:p>
          <a:pPr algn="ctr"/>
          <a:r>
            <a:rPr lang="en-CA" b="1" dirty="0"/>
            <a:t>Housing Plan </a:t>
          </a:r>
        </a:p>
      </dgm:t>
    </dgm:pt>
    <dgm:pt modelId="{8A4A735E-3054-45BF-A407-8D3ED320A60B}" type="parTrans" cxnId="{9AC9FB1D-3A6D-40E3-BAE2-4A38CF1B0C81}">
      <dgm:prSet/>
      <dgm:spPr/>
      <dgm:t>
        <a:bodyPr/>
        <a:lstStyle/>
        <a:p>
          <a:endParaRPr lang="en-CA"/>
        </a:p>
      </dgm:t>
    </dgm:pt>
    <dgm:pt modelId="{2E01CDF7-C355-407E-B5EB-07D9B224BC7B}" type="sibTrans" cxnId="{9AC9FB1D-3A6D-40E3-BAE2-4A38CF1B0C81}">
      <dgm:prSet/>
      <dgm:spPr/>
      <dgm:t>
        <a:bodyPr/>
        <a:lstStyle/>
        <a:p>
          <a:endParaRPr lang="en-CA"/>
        </a:p>
      </dgm:t>
    </dgm:pt>
    <dgm:pt modelId="{7A195C94-14A2-4691-B8E2-B4070C3D5254}">
      <dgm:prSet phldrT="[Text]"/>
      <dgm:spPr/>
      <dgm:t>
        <a:bodyPr/>
        <a:lstStyle/>
        <a:p>
          <a:r>
            <a:rPr lang="en-CA" dirty="0">
              <a:solidFill>
                <a:schemeClr val="tx1"/>
              </a:solidFill>
            </a:rPr>
            <a:t>Housing Strategists will work with client and existing supports to create a Housing Plan.</a:t>
          </a:r>
        </a:p>
      </dgm:t>
    </dgm:pt>
    <dgm:pt modelId="{E2CA6C19-2C99-43D0-B4A9-9063C3C5CC2B}" type="parTrans" cxnId="{8F393334-907E-416C-8E37-A468C3E511C8}">
      <dgm:prSet/>
      <dgm:spPr/>
      <dgm:t>
        <a:bodyPr/>
        <a:lstStyle/>
        <a:p>
          <a:endParaRPr lang="en-CA"/>
        </a:p>
      </dgm:t>
    </dgm:pt>
    <dgm:pt modelId="{82D3EE87-EB30-4690-B163-D4EB4508F965}" type="sibTrans" cxnId="{8F393334-907E-416C-8E37-A468C3E511C8}">
      <dgm:prSet/>
      <dgm:spPr/>
      <dgm:t>
        <a:bodyPr/>
        <a:lstStyle/>
        <a:p>
          <a:endParaRPr lang="en-CA"/>
        </a:p>
      </dgm:t>
    </dgm:pt>
    <dgm:pt modelId="{B6E65E50-0D9A-4622-9AA5-DC5BADEE7B18}">
      <dgm:prSet/>
      <dgm:spPr/>
      <dgm:t>
        <a:bodyPr/>
        <a:lstStyle/>
        <a:p>
          <a:r>
            <a:rPr lang="en-CA" dirty="0">
              <a:solidFill>
                <a:schemeClr val="tx1"/>
              </a:solidFill>
            </a:rPr>
            <a:t>Goal: To build off individual strengths and leverage community resources to reduce or eliminate barriers and move individuals forward towards long term housing stability.</a:t>
          </a:r>
        </a:p>
      </dgm:t>
    </dgm:pt>
    <dgm:pt modelId="{127EB96F-C867-4512-A85D-FB05B5BF3E1A}" type="parTrans" cxnId="{95688686-E484-4F87-BDAF-A1533843A3EF}">
      <dgm:prSet/>
      <dgm:spPr/>
      <dgm:t>
        <a:bodyPr/>
        <a:lstStyle/>
        <a:p>
          <a:endParaRPr lang="en-CA"/>
        </a:p>
      </dgm:t>
    </dgm:pt>
    <dgm:pt modelId="{72AF3569-4B6E-41AC-8E3A-B686F4520304}" type="sibTrans" cxnId="{95688686-E484-4F87-BDAF-A1533843A3EF}">
      <dgm:prSet/>
      <dgm:spPr/>
      <dgm:t>
        <a:bodyPr/>
        <a:lstStyle/>
        <a:p>
          <a:endParaRPr lang="en-CA"/>
        </a:p>
      </dgm:t>
    </dgm:pt>
    <dgm:pt modelId="{7F933FFF-D44B-4290-82B0-A432EDBCE911}">
      <dgm:prSet phldrT="[Text]"/>
      <dgm:spPr/>
      <dgm:t>
        <a:bodyPr/>
        <a:lstStyle/>
        <a:p>
          <a:r>
            <a:rPr lang="en-CA" dirty="0">
              <a:solidFill>
                <a:schemeClr val="tx1"/>
              </a:solidFill>
            </a:rPr>
            <a:t>Completion of the </a:t>
          </a:r>
          <a:r>
            <a:rPr lang="en-CA" dirty="0" err="1">
              <a:solidFill>
                <a:schemeClr val="tx1"/>
              </a:solidFill>
            </a:rPr>
            <a:t>NSQ</a:t>
          </a:r>
          <a:r>
            <a:rPr lang="en-CA" dirty="0">
              <a:solidFill>
                <a:schemeClr val="tx1"/>
              </a:solidFill>
            </a:rPr>
            <a:t> does not guarantee housing through CAA.</a:t>
          </a:r>
        </a:p>
      </dgm:t>
    </dgm:pt>
    <dgm:pt modelId="{F6A884E2-8AFA-4E82-A926-01ABD9463754}" type="parTrans" cxnId="{0D950C29-760C-43C6-A3CD-026D68A67028}">
      <dgm:prSet/>
      <dgm:spPr/>
    </dgm:pt>
    <dgm:pt modelId="{21C597E2-0A9F-416A-809D-C00533827B35}" type="sibTrans" cxnId="{0D950C29-760C-43C6-A3CD-026D68A67028}">
      <dgm:prSet/>
      <dgm:spPr/>
    </dgm:pt>
    <dgm:pt modelId="{6D34B27D-4346-41D5-BEF4-653CE20EE1CD}" type="pres">
      <dgm:prSet presAssocID="{67D6C3D1-1057-4981-BE74-C38BA45D0BDE}" presName="linearFlow" presStyleCnt="0">
        <dgm:presLayoutVars>
          <dgm:dir/>
          <dgm:animLvl val="lvl"/>
          <dgm:resizeHandles val="exact"/>
        </dgm:presLayoutVars>
      </dgm:prSet>
      <dgm:spPr/>
    </dgm:pt>
    <dgm:pt modelId="{D14949D7-5874-4249-8CA2-1B265BAA4223}" type="pres">
      <dgm:prSet presAssocID="{7E7A6C26-0ED5-4646-8D77-7F70D7AF518E}" presName="composite" presStyleCnt="0"/>
      <dgm:spPr/>
    </dgm:pt>
    <dgm:pt modelId="{B1F498E6-7844-475D-99EE-C155B557B81A}" type="pres">
      <dgm:prSet presAssocID="{7E7A6C26-0ED5-4646-8D77-7F70D7AF518E}" presName="parTx" presStyleLbl="node1" presStyleIdx="0" presStyleCnt="2">
        <dgm:presLayoutVars>
          <dgm:chMax val="0"/>
          <dgm:chPref val="0"/>
          <dgm:bulletEnabled val="1"/>
        </dgm:presLayoutVars>
      </dgm:prSet>
      <dgm:spPr/>
    </dgm:pt>
    <dgm:pt modelId="{58D892AA-A9DF-4E8C-93A4-F8B33F01E6F5}" type="pres">
      <dgm:prSet presAssocID="{7E7A6C26-0ED5-4646-8D77-7F70D7AF518E}" presName="parSh" presStyleLbl="node1" presStyleIdx="0" presStyleCnt="2" custLinFactNeighborX="8370" custLinFactNeighborY="-1052"/>
      <dgm:spPr/>
    </dgm:pt>
    <dgm:pt modelId="{991A67C0-9653-4672-939F-E70D73B54B35}" type="pres">
      <dgm:prSet presAssocID="{7E7A6C26-0ED5-4646-8D77-7F70D7AF518E}" presName="desTx" presStyleLbl="fgAcc1" presStyleIdx="0" presStyleCnt="2" custScaleX="121146" custScaleY="71001" custLinFactNeighborX="10012" custLinFactNeighborY="-15509">
        <dgm:presLayoutVars>
          <dgm:bulletEnabled val="1"/>
        </dgm:presLayoutVars>
      </dgm:prSet>
      <dgm:spPr/>
    </dgm:pt>
    <dgm:pt modelId="{4B0528C7-6B9B-4EF5-A2A0-764D0FD085DE}" type="pres">
      <dgm:prSet presAssocID="{32881D94-D4B0-496C-A21B-4B6153A53667}" presName="sibTrans" presStyleLbl="sibTrans2D1" presStyleIdx="0" presStyleCnt="1" custFlipVert="1" custScaleX="3982" custScaleY="6475" custLinFactX="-200000" custLinFactY="200000" custLinFactNeighborX="-295695" custLinFactNeighborY="232352"/>
      <dgm:spPr/>
    </dgm:pt>
    <dgm:pt modelId="{EAA65FCB-D008-45C1-8758-84FB67557EBF}" type="pres">
      <dgm:prSet presAssocID="{32881D94-D4B0-496C-A21B-4B6153A53667}" presName="connTx" presStyleLbl="sibTrans2D1" presStyleIdx="0" presStyleCnt="1"/>
      <dgm:spPr/>
    </dgm:pt>
    <dgm:pt modelId="{0849A8F5-6876-44B7-9B4E-DBCA3B69CA7D}" type="pres">
      <dgm:prSet presAssocID="{905EB96B-5173-40BF-AA00-67434F829AD9}" presName="composite" presStyleCnt="0"/>
      <dgm:spPr/>
    </dgm:pt>
    <dgm:pt modelId="{00220CBC-035C-4699-B88E-0D66EF634060}" type="pres">
      <dgm:prSet presAssocID="{905EB96B-5173-40BF-AA00-67434F829AD9}" presName="parTx" presStyleLbl="node1" presStyleIdx="0" presStyleCnt="2">
        <dgm:presLayoutVars>
          <dgm:chMax val="0"/>
          <dgm:chPref val="0"/>
          <dgm:bulletEnabled val="1"/>
        </dgm:presLayoutVars>
      </dgm:prSet>
      <dgm:spPr/>
    </dgm:pt>
    <dgm:pt modelId="{A17AF13C-138D-4662-A99F-B6CB22FF94C8}" type="pres">
      <dgm:prSet presAssocID="{905EB96B-5173-40BF-AA00-67434F829AD9}" presName="parSh" presStyleLbl="node1" presStyleIdx="1" presStyleCnt="2" custScaleX="105568"/>
      <dgm:spPr/>
    </dgm:pt>
    <dgm:pt modelId="{F2089221-CD49-495D-A65B-5E30172921CF}" type="pres">
      <dgm:prSet presAssocID="{905EB96B-5173-40BF-AA00-67434F829AD9}" presName="desTx" presStyleLbl="fgAcc1" presStyleIdx="1" presStyleCnt="2" custScaleX="120843" custScaleY="70556" custLinFactNeighborX="52" custLinFactNeighborY="-15621">
        <dgm:presLayoutVars>
          <dgm:bulletEnabled val="1"/>
        </dgm:presLayoutVars>
      </dgm:prSet>
      <dgm:spPr/>
    </dgm:pt>
  </dgm:ptLst>
  <dgm:cxnLst>
    <dgm:cxn modelId="{9AC9FB1D-3A6D-40E3-BAE2-4A38CF1B0C81}" srcId="{67D6C3D1-1057-4981-BE74-C38BA45D0BDE}" destId="{905EB96B-5173-40BF-AA00-67434F829AD9}" srcOrd="1" destOrd="0" parTransId="{8A4A735E-3054-45BF-A407-8D3ED320A60B}" sibTransId="{2E01CDF7-C355-407E-B5EB-07D9B224BC7B}"/>
    <dgm:cxn modelId="{5DE4AA20-FC7E-49C0-B6CB-7174E7A7AA6F}" type="presOf" srcId="{B6E65E50-0D9A-4622-9AA5-DC5BADEE7B18}" destId="{F2089221-CD49-495D-A65B-5E30172921CF}" srcOrd="0" destOrd="1" presId="urn:microsoft.com/office/officeart/2005/8/layout/process3"/>
    <dgm:cxn modelId="{0D950C29-760C-43C6-A3CD-026D68A67028}" srcId="{7E7A6C26-0ED5-4646-8D77-7F70D7AF518E}" destId="{7F933FFF-D44B-4290-82B0-A432EDBCE911}" srcOrd="1" destOrd="0" parTransId="{F6A884E2-8AFA-4E82-A926-01ABD9463754}" sibTransId="{21C597E2-0A9F-416A-809D-C00533827B35}"/>
    <dgm:cxn modelId="{8F393334-907E-416C-8E37-A468C3E511C8}" srcId="{905EB96B-5173-40BF-AA00-67434F829AD9}" destId="{7A195C94-14A2-4691-B8E2-B4070C3D5254}" srcOrd="0" destOrd="0" parTransId="{E2CA6C19-2C99-43D0-B4A9-9063C3C5CC2B}" sibTransId="{82D3EE87-EB30-4690-B163-D4EB4508F965}"/>
    <dgm:cxn modelId="{3C58CB37-9322-4FA2-87CF-E4411D743E7C}" type="presOf" srcId="{32881D94-D4B0-496C-A21B-4B6153A53667}" destId="{EAA65FCB-D008-45C1-8758-84FB67557EBF}" srcOrd="1" destOrd="0" presId="urn:microsoft.com/office/officeart/2005/8/layout/process3"/>
    <dgm:cxn modelId="{1FEA9478-73BE-4B69-A7DC-639FBF8AFACF}" srcId="{7E7A6C26-0ED5-4646-8D77-7F70D7AF518E}" destId="{766699C4-3F12-4134-B02A-B8E53CCA15D8}" srcOrd="0" destOrd="0" parTransId="{E2045DC7-983B-4972-93A9-ABA9B35D9B21}" sibTransId="{D4EF2165-1DE7-4B58-8C10-1E821FE4B86C}"/>
    <dgm:cxn modelId="{01533159-3134-438B-B2D5-9C48B1BAB8A0}" type="presOf" srcId="{905EB96B-5173-40BF-AA00-67434F829AD9}" destId="{A17AF13C-138D-4662-A99F-B6CB22FF94C8}" srcOrd="1" destOrd="0" presId="urn:microsoft.com/office/officeart/2005/8/layout/process3"/>
    <dgm:cxn modelId="{95688686-E484-4F87-BDAF-A1533843A3EF}" srcId="{905EB96B-5173-40BF-AA00-67434F829AD9}" destId="{B6E65E50-0D9A-4622-9AA5-DC5BADEE7B18}" srcOrd="1" destOrd="0" parTransId="{127EB96F-C867-4512-A85D-FB05B5BF3E1A}" sibTransId="{72AF3569-4B6E-41AC-8E3A-B686F4520304}"/>
    <dgm:cxn modelId="{35632F8E-C837-470C-AB82-AB0DB0F8F3DF}" srcId="{67D6C3D1-1057-4981-BE74-C38BA45D0BDE}" destId="{7E7A6C26-0ED5-4646-8D77-7F70D7AF518E}" srcOrd="0" destOrd="0" parTransId="{0CCB8C70-3887-4156-B02E-1E161B3397D6}" sibTransId="{32881D94-D4B0-496C-A21B-4B6153A53667}"/>
    <dgm:cxn modelId="{0A05A0A4-B064-4B76-8461-3214E95A55DC}" type="presOf" srcId="{7F933FFF-D44B-4290-82B0-A432EDBCE911}" destId="{991A67C0-9653-4672-939F-E70D73B54B35}" srcOrd="0" destOrd="1" presId="urn:microsoft.com/office/officeart/2005/8/layout/process3"/>
    <dgm:cxn modelId="{FCBDFCC4-92D6-448D-B7F7-8A8931881B81}" type="presOf" srcId="{7E7A6C26-0ED5-4646-8D77-7F70D7AF518E}" destId="{B1F498E6-7844-475D-99EE-C155B557B81A}" srcOrd="0" destOrd="0" presId="urn:microsoft.com/office/officeart/2005/8/layout/process3"/>
    <dgm:cxn modelId="{2A943DD4-94DD-4798-A15F-17F7C0485D91}" type="presOf" srcId="{905EB96B-5173-40BF-AA00-67434F829AD9}" destId="{00220CBC-035C-4699-B88E-0D66EF634060}" srcOrd="0" destOrd="0" presId="urn:microsoft.com/office/officeart/2005/8/layout/process3"/>
    <dgm:cxn modelId="{4B3012D9-CFA1-4789-9DEC-702E74C592B4}" type="presOf" srcId="{67D6C3D1-1057-4981-BE74-C38BA45D0BDE}" destId="{6D34B27D-4346-41D5-BEF4-653CE20EE1CD}" srcOrd="0" destOrd="0" presId="urn:microsoft.com/office/officeart/2005/8/layout/process3"/>
    <dgm:cxn modelId="{6CA018ED-8A45-4E2E-BA78-65EE21310862}" type="presOf" srcId="{32881D94-D4B0-496C-A21B-4B6153A53667}" destId="{4B0528C7-6B9B-4EF5-A2A0-764D0FD085DE}" srcOrd="0" destOrd="0" presId="urn:microsoft.com/office/officeart/2005/8/layout/process3"/>
    <dgm:cxn modelId="{913D14F9-7EC6-4931-82CD-D3492CE9B7D4}" type="presOf" srcId="{7A195C94-14A2-4691-B8E2-B4070C3D5254}" destId="{F2089221-CD49-495D-A65B-5E30172921CF}" srcOrd="0" destOrd="0" presId="urn:microsoft.com/office/officeart/2005/8/layout/process3"/>
    <dgm:cxn modelId="{0BD08DFE-553B-40F9-9C9D-8D9C8EB6B9D5}" type="presOf" srcId="{7E7A6C26-0ED5-4646-8D77-7F70D7AF518E}" destId="{58D892AA-A9DF-4E8C-93A4-F8B33F01E6F5}" srcOrd="1" destOrd="0" presId="urn:microsoft.com/office/officeart/2005/8/layout/process3"/>
    <dgm:cxn modelId="{9FE4F4FF-F293-44CC-BC8E-AA3379DA46F6}" type="presOf" srcId="{766699C4-3F12-4134-B02A-B8E53CCA15D8}" destId="{991A67C0-9653-4672-939F-E70D73B54B35}" srcOrd="0" destOrd="0" presId="urn:microsoft.com/office/officeart/2005/8/layout/process3"/>
    <dgm:cxn modelId="{2617D2AC-563A-4B20-9019-F07AA75ABFA0}" type="presParOf" srcId="{6D34B27D-4346-41D5-BEF4-653CE20EE1CD}" destId="{D14949D7-5874-4249-8CA2-1B265BAA4223}" srcOrd="0" destOrd="0" presId="urn:microsoft.com/office/officeart/2005/8/layout/process3"/>
    <dgm:cxn modelId="{0DF38BC1-7410-426E-A1EB-65B8C9F2F687}" type="presParOf" srcId="{D14949D7-5874-4249-8CA2-1B265BAA4223}" destId="{B1F498E6-7844-475D-99EE-C155B557B81A}" srcOrd="0" destOrd="0" presId="urn:microsoft.com/office/officeart/2005/8/layout/process3"/>
    <dgm:cxn modelId="{B8EEF328-ED71-41AF-B747-79475C231471}" type="presParOf" srcId="{D14949D7-5874-4249-8CA2-1B265BAA4223}" destId="{58D892AA-A9DF-4E8C-93A4-F8B33F01E6F5}" srcOrd="1" destOrd="0" presId="urn:microsoft.com/office/officeart/2005/8/layout/process3"/>
    <dgm:cxn modelId="{4ECB9F9F-18BD-4F26-A366-CF683493658F}" type="presParOf" srcId="{D14949D7-5874-4249-8CA2-1B265BAA4223}" destId="{991A67C0-9653-4672-939F-E70D73B54B35}" srcOrd="2" destOrd="0" presId="urn:microsoft.com/office/officeart/2005/8/layout/process3"/>
    <dgm:cxn modelId="{8755D165-363A-4A49-9D0A-03A1B4CC5066}" type="presParOf" srcId="{6D34B27D-4346-41D5-BEF4-653CE20EE1CD}" destId="{4B0528C7-6B9B-4EF5-A2A0-764D0FD085DE}" srcOrd="1" destOrd="0" presId="urn:microsoft.com/office/officeart/2005/8/layout/process3"/>
    <dgm:cxn modelId="{A5A4AC4A-EFA0-4E64-83A1-C7B8472BDE7B}" type="presParOf" srcId="{4B0528C7-6B9B-4EF5-A2A0-764D0FD085DE}" destId="{EAA65FCB-D008-45C1-8758-84FB67557EBF}" srcOrd="0" destOrd="0" presId="urn:microsoft.com/office/officeart/2005/8/layout/process3"/>
    <dgm:cxn modelId="{F7FE1ABC-07BC-4E1C-A957-36394D6C4719}" type="presParOf" srcId="{6D34B27D-4346-41D5-BEF4-653CE20EE1CD}" destId="{0849A8F5-6876-44B7-9B4E-DBCA3B69CA7D}" srcOrd="2" destOrd="0" presId="urn:microsoft.com/office/officeart/2005/8/layout/process3"/>
    <dgm:cxn modelId="{3BC57292-28F4-441F-81ED-7600B69178DF}" type="presParOf" srcId="{0849A8F5-6876-44B7-9B4E-DBCA3B69CA7D}" destId="{00220CBC-035C-4699-B88E-0D66EF634060}" srcOrd="0" destOrd="0" presId="urn:microsoft.com/office/officeart/2005/8/layout/process3"/>
    <dgm:cxn modelId="{2CB5611E-9E57-4DCE-9915-7E609F7AA795}" type="presParOf" srcId="{0849A8F5-6876-44B7-9B4E-DBCA3B69CA7D}" destId="{A17AF13C-138D-4662-A99F-B6CB22FF94C8}" srcOrd="1" destOrd="0" presId="urn:microsoft.com/office/officeart/2005/8/layout/process3"/>
    <dgm:cxn modelId="{30298BC1-A64C-4F6B-9B82-AF15D7094CA6}" type="presParOf" srcId="{0849A8F5-6876-44B7-9B4E-DBCA3B69CA7D}" destId="{F2089221-CD49-495D-A65B-5E30172921C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2518D6-7B46-4F85-BD21-08E49F699FBC}" type="doc">
      <dgm:prSet loTypeId="urn:microsoft.com/office/officeart/2005/8/layout/vList3" loCatId="list" qsTypeId="urn:microsoft.com/office/officeart/2005/8/quickstyle/simple1" qsCatId="simple" csTypeId="urn:microsoft.com/office/officeart/2005/8/colors/colorful1" csCatId="colorful" phldr="1"/>
      <dgm:spPr/>
    </dgm:pt>
    <dgm:pt modelId="{B85C6BDB-87E0-4341-98DD-9782441817BA}">
      <dgm:prSet phldrT="[Text]" custT="1"/>
      <dgm:spPr/>
      <dgm:t>
        <a:bodyPr/>
        <a:lstStyle/>
        <a:p>
          <a:pPr marL="457200" algn="l"/>
          <a:r>
            <a:rPr lang="en-CA" sz="2000" dirty="0"/>
            <a:t>Exploring/referring to non-CAA Housing programs &amp; opportunities in Calgary</a:t>
          </a:r>
        </a:p>
      </dgm:t>
    </dgm:pt>
    <dgm:pt modelId="{DAE068F6-F549-4C4B-A437-A11495B27C8E}" type="parTrans" cxnId="{C2C61778-09BD-4076-B982-02626D5517A9}">
      <dgm:prSet/>
      <dgm:spPr/>
      <dgm:t>
        <a:bodyPr/>
        <a:lstStyle/>
        <a:p>
          <a:endParaRPr lang="en-CA"/>
        </a:p>
      </dgm:t>
    </dgm:pt>
    <dgm:pt modelId="{DCBF8D23-5E59-4272-B5C3-67E2BC07860A}" type="sibTrans" cxnId="{C2C61778-09BD-4076-B982-02626D5517A9}">
      <dgm:prSet/>
      <dgm:spPr/>
      <dgm:t>
        <a:bodyPr/>
        <a:lstStyle/>
        <a:p>
          <a:endParaRPr lang="en-CA"/>
        </a:p>
      </dgm:t>
    </dgm:pt>
    <dgm:pt modelId="{3F48F36E-6004-4253-99F2-E74DC39DF0E2}">
      <dgm:prSet phldrT="[Text]" custT="1"/>
      <dgm:spPr/>
      <dgm:t>
        <a:bodyPr/>
        <a:lstStyle/>
        <a:p>
          <a:pPr marL="457200" algn="l"/>
          <a:r>
            <a:rPr lang="en-CA" sz="2000" dirty="0"/>
            <a:t>Connecting to services and supports in order to address barriers to housing</a:t>
          </a:r>
        </a:p>
      </dgm:t>
    </dgm:pt>
    <dgm:pt modelId="{B8D67B68-6B8F-48F1-BE96-63ACD1D5F18F}" type="parTrans" cxnId="{D749C53E-5B19-4CF1-917A-E4E5B92475D8}">
      <dgm:prSet/>
      <dgm:spPr/>
      <dgm:t>
        <a:bodyPr/>
        <a:lstStyle/>
        <a:p>
          <a:endParaRPr lang="en-CA"/>
        </a:p>
      </dgm:t>
    </dgm:pt>
    <dgm:pt modelId="{005D2F6C-A8C6-4306-A0A6-1A875F49189F}" type="sibTrans" cxnId="{D749C53E-5B19-4CF1-917A-E4E5B92475D8}">
      <dgm:prSet/>
      <dgm:spPr/>
      <dgm:t>
        <a:bodyPr/>
        <a:lstStyle/>
        <a:p>
          <a:endParaRPr lang="en-CA"/>
        </a:p>
      </dgm:t>
    </dgm:pt>
    <dgm:pt modelId="{DFE9AB77-06B8-4A63-9CC0-CE9A4CD6B982}">
      <dgm:prSet phldrT="[Text]" custT="1"/>
      <dgm:spPr/>
      <dgm:t>
        <a:bodyPr/>
        <a:lstStyle/>
        <a:p>
          <a:pPr marL="457200" algn="l"/>
          <a:r>
            <a:rPr lang="en-CA" sz="2000" dirty="0"/>
            <a:t>Addressing personal administration tasks</a:t>
          </a:r>
        </a:p>
      </dgm:t>
    </dgm:pt>
    <dgm:pt modelId="{02A484C6-44B5-46C6-9F95-4779956586A7}" type="parTrans" cxnId="{65752CEE-52B6-4E48-893D-A6025B793411}">
      <dgm:prSet/>
      <dgm:spPr/>
      <dgm:t>
        <a:bodyPr/>
        <a:lstStyle/>
        <a:p>
          <a:endParaRPr lang="en-CA"/>
        </a:p>
      </dgm:t>
    </dgm:pt>
    <dgm:pt modelId="{E06FACBD-7080-42EF-9927-34B4B00FA301}" type="sibTrans" cxnId="{65752CEE-52B6-4E48-893D-A6025B793411}">
      <dgm:prSet/>
      <dgm:spPr/>
      <dgm:t>
        <a:bodyPr/>
        <a:lstStyle/>
        <a:p>
          <a:endParaRPr lang="en-CA"/>
        </a:p>
      </dgm:t>
    </dgm:pt>
    <dgm:pt modelId="{215D3D76-C74F-4A9D-8CA3-F34C2138FE3F}">
      <dgm:prSet phldrT="[Text]" custT="1"/>
      <dgm:spPr/>
      <dgm:t>
        <a:bodyPr/>
        <a:lstStyle/>
        <a:p>
          <a:pPr marL="457200" algn="l"/>
          <a:r>
            <a:rPr lang="en-CA" sz="2000" dirty="0"/>
            <a:t>Navigating income challenges</a:t>
          </a:r>
        </a:p>
      </dgm:t>
    </dgm:pt>
    <dgm:pt modelId="{F6BC2989-6100-4377-8446-0B9ECC602535}" type="parTrans" cxnId="{DE40C467-0CAE-4D5B-A209-A746FF5A93CC}">
      <dgm:prSet/>
      <dgm:spPr/>
      <dgm:t>
        <a:bodyPr/>
        <a:lstStyle/>
        <a:p>
          <a:endParaRPr lang="en-CA"/>
        </a:p>
      </dgm:t>
    </dgm:pt>
    <dgm:pt modelId="{1419557E-FF80-49E4-99B5-EA5ED9382364}" type="sibTrans" cxnId="{DE40C467-0CAE-4D5B-A209-A746FF5A93CC}">
      <dgm:prSet/>
      <dgm:spPr/>
      <dgm:t>
        <a:bodyPr/>
        <a:lstStyle/>
        <a:p>
          <a:endParaRPr lang="en-CA"/>
        </a:p>
      </dgm:t>
    </dgm:pt>
    <dgm:pt modelId="{03F95BF3-B1BC-4427-AB5F-099FE682DD01}" type="pres">
      <dgm:prSet presAssocID="{DE2518D6-7B46-4F85-BD21-08E49F699FBC}" presName="linearFlow" presStyleCnt="0">
        <dgm:presLayoutVars>
          <dgm:dir/>
          <dgm:resizeHandles val="exact"/>
        </dgm:presLayoutVars>
      </dgm:prSet>
      <dgm:spPr/>
    </dgm:pt>
    <dgm:pt modelId="{59DBE7E2-2FE3-4F3D-8711-69D4C6A15585}" type="pres">
      <dgm:prSet presAssocID="{B85C6BDB-87E0-4341-98DD-9782441817BA}" presName="composite" presStyleCnt="0"/>
      <dgm:spPr/>
    </dgm:pt>
    <dgm:pt modelId="{D85C831B-2D6A-4B38-B1AF-3C6C9AB21782}" type="pres">
      <dgm:prSet presAssocID="{B85C6BDB-87E0-4341-98DD-9782441817BA}" presName="imgShp" presStyleLbl="fgImgPlace1" presStyleIdx="0" presStyleCnt="4" custLinFactNeighborX="-7094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A7F0088-7A8C-4A5D-896A-B2ED915D82D4}" type="pres">
      <dgm:prSet presAssocID="{B85C6BDB-87E0-4341-98DD-9782441817BA}" presName="txShp" presStyleLbl="node1" presStyleIdx="0" presStyleCnt="4" custScaleX="123077" custLinFactNeighborX="-2905" custLinFactNeighborY="2327">
        <dgm:presLayoutVars>
          <dgm:bulletEnabled val="1"/>
        </dgm:presLayoutVars>
      </dgm:prSet>
      <dgm:spPr/>
    </dgm:pt>
    <dgm:pt modelId="{3884210D-08E1-4475-9604-EF4124F5E858}" type="pres">
      <dgm:prSet presAssocID="{DCBF8D23-5E59-4272-B5C3-67E2BC07860A}" presName="spacing" presStyleCnt="0"/>
      <dgm:spPr/>
    </dgm:pt>
    <dgm:pt modelId="{90778567-D069-48A1-9505-60C38171E86F}" type="pres">
      <dgm:prSet presAssocID="{3F48F36E-6004-4253-99F2-E74DC39DF0E2}" presName="composite" presStyleCnt="0"/>
      <dgm:spPr/>
    </dgm:pt>
    <dgm:pt modelId="{2A51759F-47BB-47C8-A565-4B74CC50772C}" type="pres">
      <dgm:prSet presAssocID="{3F48F36E-6004-4253-99F2-E74DC39DF0E2}" presName="imgShp" presStyleLbl="fgImgPlace1" presStyleIdx="1" presStyleCnt="4" custLinFactNeighborX="-8302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2A2964EB-48D3-4A50-9F98-87C12E6A704C}" type="pres">
      <dgm:prSet presAssocID="{3F48F36E-6004-4253-99F2-E74DC39DF0E2}" presName="txShp" presStyleLbl="node1" presStyleIdx="1" presStyleCnt="4" custScaleX="123077" custLinFactNeighborX="-2905" custLinFactNeighborY="28">
        <dgm:presLayoutVars>
          <dgm:bulletEnabled val="1"/>
        </dgm:presLayoutVars>
      </dgm:prSet>
      <dgm:spPr/>
    </dgm:pt>
    <dgm:pt modelId="{ECBFE209-AA20-4AB3-BD8B-5E4D13BFB71E}" type="pres">
      <dgm:prSet presAssocID="{005D2F6C-A8C6-4306-A0A6-1A875F49189F}" presName="spacing" presStyleCnt="0"/>
      <dgm:spPr/>
    </dgm:pt>
    <dgm:pt modelId="{D6FFDC67-612C-4A73-997C-DB73FFFDD5F7}" type="pres">
      <dgm:prSet presAssocID="{DFE9AB77-06B8-4A63-9CC0-CE9A4CD6B982}" presName="composite" presStyleCnt="0"/>
      <dgm:spPr/>
    </dgm:pt>
    <dgm:pt modelId="{5DA8DBEE-08F6-4253-A630-32C980C664A8}" type="pres">
      <dgm:prSet presAssocID="{DFE9AB77-06B8-4A63-9CC0-CE9A4CD6B982}" presName="imgShp" presStyleLbl="fgImgPlace1" presStyleIdx="2" presStyleCnt="4" custLinFactNeighborX="-8302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7AC8E15B-4B29-49B2-BFAA-7CDF2F41F847}" type="pres">
      <dgm:prSet presAssocID="{DFE9AB77-06B8-4A63-9CC0-CE9A4CD6B982}" presName="txShp" presStyleLbl="node1" presStyleIdx="2" presStyleCnt="4" custScaleX="123077" custLinFactNeighborX="-2905">
        <dgm:presLayoutVars>
          <dgm:bulletEnabled val="1"/>
        </dgm:presLayoutVars>
      </dgm:prSet>
      <dgm:spPr/>
    </dgm:pt>
    <dgm:pt modelId="{82AC4509-E813-4259-99F2-0216D7642850}" type="pres">
      <dgm:prSet presAssocID="{E06FACBD-7080-42EF-9927-34B4B00FA301}" presName="spacing" presStyleCnt="0"/>
      <dgm:spPr/>
    </dgm:pt>
    <dgm:pt modelId="{88EB17EE-DCB9-4206-9002-9B3055334B85}" type="pres">
      <dgm:prSet presAssocID="{215D3D76-C74F-4A9D-8CA3-F34C2138FE3F}" presName="composite" presStyleCnt="0"/>
      <dgm:spPr/>
    </dgm:pt>
    <dgm:pt modelId="{5FC7CDF1-3AA0-4D48-85B4-46FEC460762C}" type="pres">
      <dgm:prSet presAssocID="{215D3D76-C74F-4A9D-8CA3-F34C2138FE3F}" presName="imgShp" presStyleLbl="fgImgPlace1" presStyleIdx="3" presStyleCnt="4" custLinFactNeighborX="-8302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242FEF22-F8F4-4BBB-925B-719339E4B804}" type="pres">
      <dgm:prSet presAssocID="{215D3D76-C74F-4A9D-8CA3-F34C2138FE3F}" presName="txShp" presStyleLbl="node1" presStyleIdx="3" presStyleCnt="4" custScaleX="123077" custLinFactNeighborX="-2905">
        <dgm:presLayoutVars>
          <dgm:bulletEnabled val="1"/>
        </dgm:presLayoutVars>
      </dgm:prSet>
      <dgm:spPr/>
    </dgm:pt>
  </dgm:ptLst>
  <dgm:cxnLst>
    <dgm:cxn modelId="{81BA371F-B163-40CF-8EE3-86FE0262F465}" type="presOf" srcId="{215D3D76-C74F-4A9D-8CA3-F34C2138FE3F}" destId="{242FEF22-F8F4-4BBB-925B-719339E4B804}" srcOrd="0" destOrd="0" presId="urn:microsoft.com/office/officeart/2005/8/layout/vList3"/>
    <dgm:cxn modelId="{07AF1D22-40C3-488F-8661-038F6B35A050}" type="presOf" srcId="{B85C6BDB-87E0-4341-98DD-9782441817BA}" destId="{7A7F0088-7A8C-4A5D-896A-B2ED915D82D4}" srcOrd="0" destOrd="0" presId="urn:microsoft.com/office/officeart/2005/8/layout/vList3"/>
    <dgm:cxn modelId="{D749C53E-5B19-4CF1-917A-E4E5B92475D8}" srcId="{DE2518D6-7B46-4F85-BD21-08E49F699FBC}" destId="{3F48F36E-6004-4253-99F2-E74DC39DF0E2}" srcOrd="1" destOrd="0" parTransId="{B8D67B68-6B8F-48F1-BE96-63ACD1D5F18F}" sibTransId="{005D2F6C-A8C6-4306-A0A6-1A875F49189F}"/>
    <dgm:cxn modelId="{8A5F4F40-B02F-427C-A56C-2B04C15F0341}" type="presOf" srcId="{3F48F36E-6004-4253-99F2-E74DC39DF0E2}" destId="{2A2964EB-48D3-4A50-9F98-87C12E6A704C}" srcOrd="0" destOrd="0" presId="urn:microsoft.com/office/officeart/2005/8/layout/vList3"/>
    <dgm:cxn modelId="{DE40C467-0CAE-4D5B-A209-A746FF5A93CC}" srcId="{DE2518D6-7B46-4F85-BD21-08E49F699FBC}" destId="{215D3D76-C74F-4A9D-8CA3-F34C2138FE3F}" srcOrd="3" destOrd="0" parTransId="{F6BC2989-6100-4377-8446-0B9ECC602535}" sibTransId="{1419557E-FF80-49E4-99B5-EA5ED9382364}"/>
    <dgm:cxn modelId="{C2C61778-09BD-4076-B982-02626D5517A9}" srcId="{DE2518D6-7B46-4F85-BD21-08E49F699FBC}" destId="{B85C6BDB-87E0-4341-98DD-9782441817BA}" srcOrd="0" destOrd="0" parTransId="{DAE068F6-F549-4C4B-A437-A11495B27C8E}" sibTransId="{DCBF8D23-5E59-4272-B5C3-67E2BC07860A}"/>
    <dgm:cxn modelId="{3AB795B3-4512-4FE4-A4AE-257F1EDF34A5}" type="presOf" srcId="{DFE9AB77-06B8-4A63-9CC0-CE9A4CD6B982}" destId="{7AC8E15B-4B29-49B2-BFAA-7CDF2F41F847}" srcOrd="0" destOrd="0" presId="urn:microsoft.com/office/officeart/2005/8/layout/vList3"/>
    <dgm:cxn modelId="{788680BC-AD66-4DDA-8CC2-4CB276D2481B}" type="presOf" srcId="{DE2518D6-7B46-4F85-BD21-08E49F699FBC}" destId="{03F95BF3-B1BC-4427-AB5F-099FE682DD01}" srcOrd="0" destOrd="0" presId="urn:microsoft.com/office/officeart/2005/8/layout/vList3"/>
    <dgm:cxn modelId="{65752CEE-52B6-4E48-893D-A6025B793411}" srcId="{DE2518D6-7B46-4F85-BD21-08E49F699FBC}" destId="{DFE9AB77-06B8-4A63-9CC0-CE9A4CD6B982}" srcOrd="2" destOrd="0" parTransId="{02A484C6-44B5-46C6-9F95-4779956586A7}" sibTransId="{E06FACBD-7080-42EF-9927-34B4B00FA301}"/>
    <dgm:cxn modelId="{4C80C0C2-1FE4-4594-9827-7C5AAE90BA65}" type="presParOf" srcId="{03F95BF3-B1BC-4427-AB5F-099FE682DD01}" destId="{59DBE7E2-2FE3-4F3D-8711-69D4C6A15585}" srcOrd="0" destOrd="0" presId="urn:microsoft.com/office/officeart/2005/8/layout/vList3"/>
    <dgm:cxn modelId="{D345B78B-31C7-4554-9D59-8E55614746DE}" type="presParOf" srcId="{59DBE7E2-2FE3-4F3D-8711-69D4C6A15585}" destId="{D85C831B-2D6A-4B38-B1AF-3C6C9AB21782}" srcOrd="0" destOrd="0" presId="urn:microsoft.com/office/officeart/2005/8/layout/vList3"/>
    <dgm:cxn modelId="{206BF987-AB13-4AC1-8F65-B5A3D475BAF8}" type="presParOf" srcId="{59DBE7E2-2FE3-4F3D-8711-69D4C6A15585}" destId="{7A7F0088-7A8C-4A5D-896A-B2ED915D82D4}" srcOrd="1" destOrd="0" presId="urn:microsoft.com/office/officeart/2005/8/layout/vList3"/>
    <dgm:cxn modelId="{2E7BD863-9532-4543-AF86-AF853073A376}" type="presParOf" srcId="{03F95BF3-B1BC-4427-AB5F-099FE682DD01}" destId="{3884210D-08E1-4475-9604-EF4124F5E858}" srcOrd="1" destOrd="0" presId="urn:microsoft.com/office/officeart/2005/8/layout/vList3"/>
    <dgm:cxn modelId="{A4E128D0-81FD-4E60-B204-93E7071AFF05}" type="presParOf" srcId="{03F95BF3-B1BC-4427-AB5F-099FE682DD01}" destId="{90778567-D069-48A1-9505-60C38171E86F}" srcOrd="2" destOrd="0" presId="urn:microsoft.com/office/officeart/2005/8/layout/vList3"/>
    <dgm:cxn modelId="{DC8C145C-AD70-425C-ADBA-3D1A7A536A18}" type="presParOf" srcId="{90778567-D069-48A1-9505-60C38171E86F}" destId="{2A51759F-47BB-47C8-A565-4B74CC50772C}" srcOrd="0" destOrd="0" presId="urn:microsoft.com/office/officeart/2005/8/layout/vList3"/>
    <dgm:cxn modelId="{1506530D-A9D1-47BA-8766-B3437B1CBD4B}" type="presParOf" srcId="{90778567-D069-48A1-9505-60C38171E86F}" destId="{2A2964EB-48D3-4A50-9F98-87C12E6A704C}" srcOrd="1" destOrd="0" presId="urn:microsoft.com/office/officeart/2005/8/layout/vList3"/>
    <dgm:cxn modelId="{7F54028D-705B-4945-BE52-6C16406CC253}" type="presParOf" srcId="{03F95BF3-B1BC-4427-AB5F-099FE682DD01}" destId="{ECBFE209-AA20-4AB3-BD8B-5E4D13BFB71E}" srcOrd="3" destOrd="0" presId="urn:microsoft.com/office/officeart/2005/8/layout/vList3"/>
    <dgm:cxn modelId="{014B28E4-F7AB-4389-9DBF-2FB292DAE891}" type="presParOf" srcId="{03F95BF3-B1BC-4427-AB5F-099FE682DD01}" destId="{D6FFDC67-612C-4A73-997C-DB73FFFDD5F7}" srcOrd="4" destOrd="0" presId="urn:microsoft.com/office/officeart/2005/8/layout/vList3"/>
    <dgm:cxn modelId="{5EB48850-E50A-4228-A5F2-D6D089A10F9B}" type="presParOf" srcId="{D6FFDC67-612C-4A73-997C-DB73FFFDD5F7}" destId="{5DA8DBEE-08F6-4253-A630-32C980C664A8}" srcOrd="0" destOrd="0" presId="urn:microsoft.com/office/officeart/2005/8/layout/vList3"/>
    <dgm:cxn modelId="{3BE911A9-DE12-478C-B09B-2C8FDEACF7E0}" type="presParOf" srcId="{D6FFDC67-612C-4A73-997C-DB73FFFDD5F7}" destId="{7AC8E15B-4B29-49B2-BFAA-7CDF2F41F847}" srcOrd="1" destOrd="0" presId="urn:microsoft.com/office/officeart/2005/8/layout/vList3"/>
    <dgm:cxn modelId="{DFA6B319-1B73-42A3-95A1-176103E15788}" type="presParOf" srcId="{03F95BF3-B1BC-4427-AB5F-099FE682DD01}" destId="{82AC4509-E813-4259-99F2-0216D7642850}" srcOrd="5" destOrd="0" presId="urn:microsoft.com/office/officeart/2005/8/layout/vList3"/>
    <dgm:cxn modelId="{C569A5FB-B979-47E5-B6D1-72418EEF5020}" type="presParOf" srcId="{03F95BF3-B1BC-4427-AB5F-099FE682DD01}" destId="{88EB17EE-DCB9-4206-9002-9B3055334B85}" srcOrd="6" destOrd="0" presId="urn:microsoft.com/office/officeart/2005/8/layout/vList3"/>
    <dgm:cxn modelId="{8A8B9E39-9A7E-4AC4-B776-389E84C53221}" type="presParOf" srcId="{88EB17EE-DCB9-4206-9002-9B3055334B85}" destId="{5FC7CDF1-3AA0-4D48-85B4-46FEC460762C}" srcOrd="0" destOrd="0" presId="urn:microsoft.com/office/officeart/2005/8/layout/vList3"/>
    <dgm:cxn modelId="{C67E8543-0B82-4A5D-8428-BE398BBF46A6}" type="presParOf" srcId="{88EB17EE-DCB9-4206-9002-9B3055334B85}" destId="{242FEF22-F8F4-4BBB-925B-719339E4B80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13C4-3B33-4325-A037-70E085504D6F}">
      <dsp:nvSpPr>
        <dsp:cNvPr id="0" name=""/>
        <dsp:cNvSpPr/>
      </dsp:nvSpPr>
      <dsp:spPr>
        <a:xfrm>
          <a:off x="0" y="308829"/>
          <a:ext cx="8785225" cy="14663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831" tIns="395732" rIns="681831" bIns="128016" numCol="1" spcCol="1270" anchor="t" anchorCtr="0">
          <a:noAutofit/>
        </a:bodyPr>
        <a:lstStyle/>
        <a:p>
          <a:pPr marL="171450" lvl="1" indent="-171450" algn="l" defTabSz="800100">
            <a:lnSpc>
              <a:spcPct val="90000"/>
            </a:lnSpc>
            <a:spcBef>
              <a:spcPct val="0"/>
            </a:spcBef>
            <a:spcAft>
              <a:spcPct val="15000"/>
            </a:spcAft>
            <a:buNone/>
          </a:pPr>
          <a:r>
            <a:rPr lang="en-CA" sz="1800" b="0" kern="1200" dirty="0">
              <a:solidFill>
                <a:schemeClr val="tx1"/>
              </a:solidFill>
            </a:rPr>
            <a:t>Active Triage List: 79</a:t>
          </a:r>
        </a:p>
        <a:p>
          <a:pPr marL="171450" lvl="1" indent="-171450" algn="l" defTabSz="800100">
            <a:lnSpc>
              <a:spcPct val="90000"/>
            </a:lnSpc>
            <a:spcBef>
              <a:spcPct val="0"/>
            </a:spcBef>
            <a:spcAft>
              <a:spcPct val="15000"/>
            </a:spcAft>
            <a:buNone/>
          </a:pPr>
          <a:r>
            <a:rPr lang="en-CA" sz="1800" b="0" kern="1200" dirty="0">
              <a:solidFill>
                <a:schemeClr val="tx1"/>
              </a:solidFill>
            </a:rPr>
            <a:t>Average Accepted Referrals: 68</a:t>
          </a:r>
        </a:p>
        <a:p>
          <a:pPr marL="171450" lvl="1" indent="-171450" algn="l" defTabSz="800100">
            <a:lnSpc>
              <a:spcPct val="90000"/>
            </a:lnSpc>
            <a:spcBef>
              <a:spcPct val="0"/>
            </a:spcBef>
            <a:spcAft>
              <a:spcPct val="15000"/>
            </a:spcAft>
            <a:buNone/>
          </a:pPr>
          <a:r>
            <a:rPr lang="en-CA" sz="1800" b="0" kern="1200" dirty="0">
              <a:solidFill>
                <a:schemeClr val="tx1"/>
              </a:solidFill>
            </a:rPr>
            <a:t>~6/month</a:t>
          </a:r>
        </a:p>
      </dsp:txBody>
      <dsp:txXfrm>
        <a:off x="0" y="308829"/>
        <a:ext cx="8785225" cy="1466325"/>
      </dsp:txXfrm>
    </dsp:sp>
    <dsp:sp modelId="{DB39B9D6-E772-4F78-BAA9-833AAD73DECE}">
      <dsp:nvSpPr>
        <dsp:cNvPr id="0" name=""/>
        <dsp:cNvSpPr/>
      </dsp:nvSpPr>
      <dsp:spPr>
        <a:xfrm>
          <a:off x="450018" y="28389"/>
          <a:ext cx="7433029"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42" tIns="0" rIns="232442" bIns="0" numCol="1" spcCol="1270" anchor="ctr" anchorCtr="0">
          <a:noAutofit/>
        </a:bodyPr>
        <a:lstStyle/>
        <a:p>
          <a:pPr marL="0" lvl="0" indent="0" algn="l" defTabSz="889000">
            <a:lnSpc>
              <a:spcPct val="90000"/>
            </a:lnSpc>
            <a:spcBef>
              <a:spcPct val="0"/>
            </a:spcBef>
            <a:spcAft>
              <a:spcPct val="35000"/>
            </a:spcAft>
            <a:buNone/>
          </a:pPr>
          <a:r>
            <a:rPr lang="en-CA" sz="2000" b="1" kern="1200" dirty="0"/>
            <a:t>Youth Placement Committee</a:t>
          </a:r>
          <a:endParaRPr lang="en-CA" sz="2000" kern="1200" dirty="0"/>
        </a:p>
      </dsp:txBody>
      <dsp:txXfrm>
        <a:off x="477398" y="55769"/>
        <a:ext cx="7378269" cy="506120"/>
      </dsp:txXfrm>
    </dsp:sp>
    <dsp:sp modelId="{0DE1C1AA-2AFC-4ED9-B99A-CAC03431C840}">
      <dsp:nvSpPr>
        <dsp:cNvPr id="0" name=""/>
        <dsp:cNvSpPr/>
      </dsp:nvSpPr>
      <dsp:spPr>
        <a:xfrm>
          <a:off x="0" y="2158195"/>
          <a:ext cx="8785225" cy="1466325"/>
        </a:xfrm>
        <a:prstGeom prst="rect">
          <a:avLst/>
        </a:prstGeom>
        <a:solidFill>
          <a:schemeClr val="lt1">
            <a:alpha val="90000"/>
            <a:hueOff val="0"/>
            <a:satOff val="0"/>
            <a:lumOff val="0"/>
            <a:alphaOff val="0"/>
          </a:schemeClr>
        </a:solidFill>
        <a:ln w="12700" cap="flat" cmpd="sng" algn="ctr">
          <a:solidFill>
            <a:schemeClr val="accent2">
              <a:hueOff val="-7703586"/>
              <a:satOff val="-8791"/>
              <a:lumOff val="-55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831" tIns="395732" rIns="681831" bIns="128016" numCol="1" spcCol="1270" anchor="t" anchorCtr="0">
          <a:noAutofit/>
        </a:bodyPr>
        <a:lstStyle/>
        <a:p>
          <a:pPr marL="171450" lvl="1" indent="-171450" algn="l" defTabSz="800100">
            <a:lnSpc>
              <a:spcPct val="90000"/>
            </a:lnSpc>
            <a:spcBef>
              <a:spcPct val="0"/>
            </a:spcBef>
            <a:spcAft>
              <a:spcPct val="15000"/>
            </a:spcAft>
            <a:buNone/>
          </a:pPr>
          <a:r>
            <a:rPr lang="en-CA" sz="1800" b="0" kern="1200" dirty="0">
              <a:solidFill>
                <a:schemeClr val="tx1"/>
              </a:solidFill>
            </a:rPr>
            <a:t>Active Triage List: 83</a:t>
          </a:r>
        </a:p>
        <a:p>
          <a:pPr marL="171450" lvl="1" indent="-171450" algn="l" defTabSz="800100">
            <a:lnSpc>
              <a:spcPct val="90000"/>
            </a:lnSpc>
            <a:spcBef>
              <a:spcPct val="0"/>
            </a:spcBef>
            <a:spcAft>
              <a:spcPct val="15000"/>
            </a:spcAft>
            <a:buNone/>
          </a:pPr>
          <a:r>
            <a:rPr lang="en-CA" sz="1800" b="0" kern="1200" dirty="0">
              <a:solidFill>
                <a:schemeClr val="tx1"/>
              </a:solidFill>
            </a:rPr>
            <a:t>Average Accepted Referrals: 188</a:t>
          </a:r>
        </a:p>
        <a:p>
          <a:pPr marL="171450" lvl="1" indent="-171450" algn="l" defTabSz="800100">
            <a:lnSpc>
              <a:spcPct val="90000"/>
            </a:lnSpc>
            <a:spcBef>
              <a:spcPct val="0"/>
            </a:spcBef>
            <a:spcAft>
              <a:spcPct val="15000"/>
            </a:spcAft>
            <a:buNone/>
          </a:pPr>
          <a:r>
            <a:rPr lang="en-CA" sz="1800" b="0" kern="1200" dirty="0">
              <a:solidFill>
                <a:schemeClr val="tx1"/>
              </a:solidFill>
            </a:rPr>
            <a:t>~15/month</a:t>
          </a:r>
        </a:p>
      </dsp:txBody>
      <dsp:txXfrm>
        <a:off x="0" y="2158195"/>
        <a:ext cx="8785225" cy="1466325"/>
      </dsp:txXfrm>
    </dsp:sp>
    <dsp:sp modelId="{D0E7535B-E6B2-43C9-9015-C8AB3140DACB}">
      <dsp:nvSpPr>
        <dsp:cNvPr id="0" name=""/>
        <dsp:cNvSpPr/>
      </dsp:nvSpPr>
      <dsp:spPr>
        <a:xfrm>
          <a:off x="439261" y="1877755"/>
          <a:ext cx="7433029" cy="560880"/>
        </a:xfrm>
        <a:prstGeom prst="roundRect">
          <a:avLst/>
        </a:prstGeom>
        <a:solidFill>
          <a:schemeClr val="accent2">
            <a:hueOff val="-7703586"/>
            <a:satOff val="-8791"/>
            <a:lumOff val="-5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42" tIns="0" rIns="232442" bIns="0" numCol="1" spcCol="1270" anchor="ctr" anchorCtr="0">
          <a:noAutofit/>
        </a:bodyPr>
        <a:lstStyle/>
        <a:p>
          <a:pPr marL="0" lvl="0" indent="0" algn="l" defTabSz="889000">
            <a:lnSpc>
              <a:spcPct val="90000"/>
            </a:lnSpc>
            <a:spcBef>
              <a:spcPct val="0"/>
            </a:spcBef>
            <a:spcAft>
              <a:spcPct val="35000"/>
            </a:spcAft>
            <a:buNone/>
          </a:pPr>
          <a:r>
            <a:rPr lang="en-CA" sz="2000" b="1" kern="1200" dirty="0"/>
            <a:t>Family Placement Committee</a:t>
          </a:r>
          <a:endParaRPr lang="en-CA" sz="2000" kern="1200" dirty="0"/>
        </a:p>
      </dsp:txBody>
      <dsp:txXfrm>
        <a:off x="466641" y="1905135"/>
        <a:ext cx="7378269" cy="506120"/>
      </dsp:txXfrm>
    </dsp:sp>
    <dsp:sp modelId="{B6D4E7B8-B68F-4B16-8777-09EF5B039C74}">
      <dsp:nvSpPr>
        <dsp:cNvPr id="0" name=""/>
        <dsp:cNvSpPr/>
      </dsp:nvSpPr>
      <dsp:spPr>
        <a:xfrm>
          <a:off x="0" y="4007560"/>
          <a:ext cx="8785225" cy="1466325"/>
        </a:xfrm>
        <a:prstGeom prst="rect">
          <a:avLst/>
        </a:prstGeom>
        <a:solidFill>
          <a:schemeClr val="lt1">
            <a:alpha val="90000"/>
            <a:hueOff val="0"/>
            <a:satOff val="0"/>
            <a:lumOff val="0"/>
            <a:alphaOff val="0"/>
          </a:schemeClr>
        </a:solidFill>
        <a:ln w="12700" cap="flat" cmpd="sng" algn="ctr">
          <a:solidFill>
            <a:schemeClr val="accent2">
              <a:hueOff val="-15407172"/>
              <a:satOff val="-17582"/>
              <a:lumOff val="-1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831" tIns="395732" rIns="681831" bIns="128016" numCol="1" spcCol="1270" anchor="t" anchorCtr="0">
          <a:noAutofit/>
        </a:bodyPr>
        <a:lstStyle/>
        <a:p>
          <a:pPr marL="171450" lvl="1" indent="-171450" algn="l" defTabSz="800100">
            <a:lnSpc>
              <a:spcPct val="90000"/>
            </a:lnSpc>
            <a:spcBef>
              <a:spcPct val="0"/>
            </a:spcBef>
            <a:spcAft>
              <a:spcPct val="15000"/>
            </a:spcAft>
            <a:buNone/>
          </a:pPr>
          <a:r>
            <a:rPr lang="en-CA" sz="1800" b="0" kern="1200" dirty="0">
              <a:solidFill>
                <a:schemeClr val="tx1"/>
              </a:solidFill>
            </a:rPr>
            <a:t>Active Triage List: 465</a:t>
          </a:r>
        </a:p>
        <a:p>
          <a:pPr marL="171450" lvl="1" indent="-171450" algn="l" defTabSz="800100">
            <a:lnSpc>
              <a:spcPct val="90000"/>
            </a:lnSpc>
            <a:spcBef>
              <a:spcPct val="0"/>
            </a:spcBef>
            <a:spcAft>
              <a:spcPct val="15000"/>
            </a:spcAft>
            <a:buNone/>
          </a:pPr>
          <a:r>
            <a:rPr lang="en-CA" sz="1800" b="0" kern="1200" dirty="0">
              <a:solidFill>
                <a:schemeClr val="tx1"/>
              </a:solidFill>
            </a:rPr>
            <a:t>Average Accepted Referrals: 408</a:t>
          </a:r>
        </a:p>
        <a:p>
          <a:pPr marL="171450" lvl="1" indent="-171450" algn="l" defTabSz="800100">
            <a:lnSpc>
              <a:spcPct val="90000"/>
            </a:lnSpc>
            <a:spcBef>
              <a:spcPct val="0"/>
            </a:spcBef>
            <a:spcAft>
              <a:spcPct val="15000"/>
            </a:spcAft>
            <a:buNone/>
          </a:pPr>
          <a:r>
            <a:rPr lang="en-CA" sz="1800" b="0" kern="1200" dirty="0">
              <a:solidFill>
                <a:schemeClr val="tx1"/>
              </a:solidFill>
            </a:rPr>
            <a:t>~34/month</a:t>
          </a:r>
        </a:p>
      </dsp:txBody>
      <dsp:txXfrm>
        <a:off x="0" y="4007560"/>
        <a:ext cx="8785225" cy="1466325"/>
      </dsp:txXfrm>
    </dsp:sp>
    <dsp:sp modelId="{DDDD465F-9D4A-4D62-8CD3-56AF9663F7E3}">
      <dsp:nvSpPr>
        <dsp:cNvPr id="0" name=""/>
        <dsp:cNvSpPr/>
      </dsp:nvSpPr>
      <dsp:spPr>
        <a:xfrm>
          <a:off x="439261" y="3727120"/>
          <a:ext cx="7433029" cy="560880"/>
        </a:xfrm>
        <a:prstGeom prst="roundRect">
          <a:avLst/>
        </a:prstGeom>
        <a:solidFill>
          <a:schemeClr val="accent2">
            <a:hueOff val="-15407172"/>
            <a:satOff val="-17582"/>
            <a:lumOff val="-1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42" tIns="0" rIns="232442" bIns="0" numCol="1" spcCol="1270" anchor="ctr" anchorCtr="0">
          <a:noAutofit/>
        </a:bodyPr>
        <a:lstStyle/>
        <a:p>
          <a:pPr marL="0" lvl="0" indent="0" algn="l" defTabSz="889000">
            <a:lnSpc>
              <a:spcPct val="90000"/>
            </a:lnSpc>
            <a:spcBef>
              <a:spcPct val="0"/>
            </a:spcBef>
            <a:spcAft>
              <a:spcPct val="35000"/>
            </a:spcAft>
            <a:buNone/>
          </a:pPr>
          <a:r>
            <a:rPr lang="en-CA" sz="2000" b="1" kern="1200" dirty="0"/>
            <a:t>Adult Placement Committee</a:t>
          </a:r>
          <a:endParaRPr lang="en-CA" sz="2000" kern="1200" dirty="0"/>
        </a:p>
      </dsp:txBody>
      <dsp:txXfrm>
        <a:off x="466641" y="3754500"/>
        <a:ext cx="7378269"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13C4-3B33-4325-A037-70E085504D6F}">
      <dsp:nvSpPr>
        <dsp:cNvPr id="0" name=""/>
        <dsp:cNvSpPr/>
      </dsp:nvSpPr>
      <dsp:spPr>
        <a:xfrm>
          <a:off x="0" y="309623"/>
          <a:ext cx="8786446" cy="14663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926" tIns="395732" rIns="681926" bIns="128016" numCol="1" spcCol="1270" anchor="t" anchorCtr="0">
          <a:noAutofit/>
        </a:bodyPr>
        <a:lstStyle/>
        <a:p>
          <a:pPr marL="171450" lvl="1" indent="-171450" algn="l" defTabSz="800100">
            <a:lnSpc>
              <a:spcPct val="90000"/>
            </a:lnSpc>
            <a:spcBef>
              <a:spcPct val="0"/>
            </a:spcBef>
            <a:spcAft>
              <a:spcPct val="15000"/>
            </a:spcAft>
            <a:buNone/>
          </a:pPr>
          <a:r>
            <a:rPr lang="en-CA" sz="1800" kern="1200" dirty="0">
              <a:solidFill>
                <a:schemeClr val="tx1"/>
              </a:solidFill>
            </a:rPr>
            <a:t>Average Length of Stay: 69 Days </a:t>
          </a:r>
          <a:endParaRPr lang="en-CA" sz="1800" b="0" kern="1200" dirty="0">
            <a:solidFill>
              <a:schemeClr val="tx1"/>
            </a:solidFill>
          </a:endParaRPr>
        </a:p>
        <a:p>
          <a:pPr marL="171450" lvl="1" indent="-171450" algn="l" defTabSz="800100">
            <a:lnSpc>
              <a:spcPct val="90000"/>
            </a:lnSpc>
            <a:spcBef>
              <a:spcPct val="0"/>
            </a:spcBef>
            <a:spcAft>
              <a:spcPct val="15000"/>
            </a:spcAft>
            <a:buNone/>
          </a:pPr>
          <a:r>
            <a:rPr lang="en-CA" sz="1800" kern="1200" dirty="0">
              <a:solidFill>
                <a:schemeClr val="tx1"/>
              </a:solidFill>
            </a:rPr>
            <a:t>Minimum Stay = 1 days / </a:t>
          </a:r>
          <a:r>
            <a:rPr lang="en-CA" sz="1800" b="1" kern="1200" dirty="0">
              <a:solidFill>
                <a:schemeClr val="tx1"/>
              </a:solidFill>
            </a:rPr>
            <a:t>Maximum Stay = 384 days</a:t>
          </a:r>
          <a:endParaRPr lang="en-CA" sz="1800" b="0" kern="1200" dirty="0">
            <a:solidFill>
              <a:schemeClr val="tx1"/>
            </a:solidFill>
          </a:endParaRPr>
        </a:p>
        <a:p>
          <a:pPr marL="171450" lvl="1" indent="-171450" algn="l" defTabSz="800100">
            <a:lnSpc>
              <a:spcPct val="90000"/>
            </a:lnSpc>
            <a:spcBef>
              <a:spcPct val="0"/>
            </a:spcBef>
            <a:spcAft>
              <a:spcPct val="15000"/>
            </a:spcAft>
            <a:buNone/>
          </a:pPr>
          <a:r>
            <a:rPr lang="en-CA" sz="1800" kern="1200" dirty="0">
              <a:solidFill>
                <a:schemeClr val="tx1"/>
              </a:solidFill>
            </a:rPr>
            <a:t>Median Stay = 48 days</a:t>
          </a:r>
        </a:p>
      </dsp:txBody>
      <dsp:txXfrm>
        <a:off x="0" y="309623"/>
        <a:ext cx="8786446" cy="1466325"/>
      </dsp:txXfrm>
    </dsp:sp>
    <dsp:sp modelId="{DB39B9D6-E772-4F78-BAA9-833AAD73DECE}">
      <dsp:nvSpPr>
        <dsp:cNvPr id="0" name=""/>
        <dsp:cNvSpPr/>
      </dsp:nvSpPr>
      <dsp:spPr>
        <a:xfrm>
          <a:off x="439322" y="29183"/>
          <a:ext cx="7434062"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75" tIns="0" rIns="232475" bIns="0" numCol="1" spcCol="1270" anchor="ctr" anchorCtr="0">
          <a:noAutofit/>
        </a:bodyPr>
        <a:lstStyle/>
        <a:p>
          <a:pPr marL="0" lvl="0" indent="0" algn="l" defTabSz="889000">
            <a:lnSpc>
              <a:spcPct val="90000"/>
            </a:lnSpc>
            <a:spcBef>
              <a:spcPct val="0"/>
            </a:spcBef>
            <a:spcAft>
              <a:spcPct val="35000"/>
            </a:spcAft>
            <a:buNone/>
          </a:pPr>
          <a:r>
            <a:rPr lang="en-CA" sz="2000" b="1" kern="1200" dirty="0"/>
            <a:t>Youth Placement Committee</a:t>
          </a:r>
          <a:endParaRPr lang="en-CA" sz="2000" kern="1200" dirty="0"/>
        </a:p>
      </dsp:txBody>
      <dsp:txXfrm>
        <a:off x="466702" y="56563"/>
        <a:ext cx="7379302" cy="506120"/>
      </dsp:txXfrm>
    </dsp:sp>
    <dsp:sp modelId="{0DE1C1AA-2AFC-4ED9-B99A-CAC03431C840}">
      <dsp:nvSpPr>
        <dsp:cNvPr id="0" name=""/>
        <dsp:cNvSpPr/>
      </dsp:nvSpPr>
      <dsp:spPr>
        <a:xfrm>
          <a:off x="0" y="2158988"/>
          <a:ext cx="8786446" cy="1466325"/>
        </a:xfrm>
        <a:prstGeom prst="rect">
          <a:avLst/>
        </a:prstGeom>
        <a:solidFill>
          <a:schemeClr val="lt1">
            <a:alpha val="90000"/>
            <a:hueOff val="0"/>
            <a:satOff val="0"/>
            <a:lumOff val="0"/>
            <a:alphaOff val="0"/>
          </a:schemeClr>
        </a:solidFill>
        <a:ln w="12700" cap="flat" cmpd="sng" algn="ctr">
          <a:solidFill>
            <a:schemeClr val="accent2">
              <a:hueOff val="-7703586"/>
              <a:satOff val="-8791"/>
              <a:lumOff val="-55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926" tIns="395732" rIns="681926" bIns="128016" numCol="1" spcCol="1270" anchor="t" anchorCtr="0">
          <a:noAutofit/>
        </a:bodyPr>
        <a:lstStyle/>
        <a:p>
          <a:pPr marL="171450" lvl="1" indent="-171450" algn="l" defTabSz="800100">
            <a:lnSpc>
              <a:spcPct val="90000"/>
            </a:lnSpc>
            <a:spcBef>
              <a:spcPct val="0"/>
            </a:spcBef>
            <a:spcAft>
              <a:spcPct val="15000"/>
            </a:spcAft>
            <a:buNone/>
          </a:pPr>
          <a:r>
            <a:rPr lang="en-CA" sz="1800" kern="1200" dirty="0">
              <a:solidFill>
                <a:schemeClr val="tx1"/>
              </a:solidFill>
            </a:rPr>
            <a:t>Average Length of Stay: 59 Days </a:t>
          </a:r>
          <a:endParaRPr lang="en-CA" sz="1800" b="0" kern="1200" dirty="0">
            <a:solidFill>
              <a:schemeClr val="tx1"/>
            </a:solidFill>
          </a:endParaRPr>
        </a:p>
        <a:p>
          <a:pPr marL="171450" lvl="1" indent="-171450" algn="l" defTabSz="800100">
            <a:lnSpc>
              <a:spcPct val="90000"/>
            </a:lnSpc>
            <a:spcBef>
              <a:spcPct val="0"/>
            </a:spcBef>
            <a:spcAft>
              <a:spcPct val="15000"/>
            </a:spcAft>
            <a:buNone/>
          </a:pPr>
          <a:r>
            <a:rPr lang="en-CA" sz="1800" kern="1200" dirty="0">
              <a:solidFill>
                <a:schemeClr val="tx1"/>
              </a:solidFill>
            </a:rPr>
            <a:t>Minimum Stay = 2 days / </a:t>
          </a:r>
          <a:r>
            <a:rPr lang="en-CA" sz="1800" b="1" kern="1200" dirty="0">
              <a:solidFill>
                <a:schemeClr val="tx1"/>
              </a:solidFill>
            </a:rPr>
            <a:t>Maximum Stay = 1105 days</a:t>
          </a:r>
          <a:endParaRPr lang="en-CA" sz="1800" b="0" kern="1200" dirty="0">
            <a:solidFill>
              <a:schemeClr val="tx1"/>
            </a:solidFill>
          </a:endParaRPr>
        </a:p>
        <a:p>
          <a:pPr marL="171450" lvl="1" indent="-171450" algn="l" defTabSz="800100">
            <a:lnSpc>
              <a:spcPct val="90000"/>
            </a:lnSpc>
            <a:spcBef>
              <a:spcPct val="0"/>
            </a:spcBef>
            <a:spcAft>
              <a:spcPct val="15000"/>
            </a:spcAft>
            <a:buNone/>
          </a:pPr>
          <a:r>
            <a:rPr lang="en-CA" sz="1800" kern="1200" dirty="0">
              <a:solidFill>
                <a:schemeClr val="tx1"/>
              </a:solidFill>
            </a:rPr>
            <a:t>Median Stay = 48 days</a:t>
          </a:r>
        </a:p>
      </dsp:txBody>
      <dsp:txXfrm>
        <a:off x="0" y="2158988"/>
        <a:ext cx="8786446" cy="1466325"/>
      </dsp:txXfrm>
    </dsp:sp>
    <dsp:sp modelId="{D0E7535B-E6B2-43C9-9015-C8AB3140DACB}">
      <dsp:nvSpPr>
        <dsp:cNvPr id="0" name=""/>
        <dsp:cNvSpPr/>
      </dsp:nvSpPr>
      <dsp:spPr>
        <a:xfrm>
          <a:off x="439322" y="1878548"/>
          <a:ext cx="7434062" cy="560880"/>
        </a:xfrm>
        <a:prstGeom prst="roundRect">
          <a:avLst/>
        </a:prstGeom>
        <a:solidFill>
          <a:schemeClr val="accent2">
            <a:hueOff val="-7703586"/>
            <a:satOff val="-8791"/>
            <a:lumOff val="-5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75" tIns="0" rIns="232475" bIns="0" numCol="1" spcCol="1270" anchor="ctr" anchorCtr="0">
          <a:noAutofit/>
        </a:bodyPr>
        <a:lstStyle/>
        <a:p>
          <a:pPr marL="0" lvl="0" indent="0" algn="l" defTabSz="889000">
            <a:lnSpc>
              <a:spcPct val="90000"/>
            </a:lnSpc>
            <a:spcBef>
              <a:spcPct val="0"/>
            </a:spcBef>
            <a:spcAft>
              <a:spcPct val="35000"/>
            </a:spcAft>
            <a:buNone/>
          </a:pPr>
          <a:r>
            <a:rPr lang="en-CA" sz="2000" b="1" kern="1200" dirty="0"/>
            <a:t>Family Placement Committee</a:t>
          </a:r>
          <a:endParaRPr lang="en-CA" sz="2000" kern="1200" dirty="0"/>
        </a:p>
      </dsp:txBody>
      <dsp:txXfrm>
        <a:off x="466702" y="1905928"/>
        <a:ext cx="7379302" cy="506120"/>
      </dsp:txXfrm>
    </dsp:sp>
    <dsp:sp modelId="{B6D4E7B8-B68F-4B16-8777-09EF5B039C74}">
      <dsp:nvSpPr>
        <dsp:cNvPr id="0" name=""/>
        <dsp:cNvSpPr/>
      </dsp:nvSpPr>
      <dsp:spPr>
        <a:xfrm>
          <a:off x="0" y="4008353"/>
          <a:ext cx="8786446" cy="1466325"/>
        </a:xfrm>
        <a:prstGeom prst="rect">
          <a:avLst/>
        </a:prstGeom>
        <a:solidFill>
          <a:schemeClr val="lt1">
            <a:alpha val="90000"/>
            <a:hueOff val="0"/>
            <a:satOff val="0"/>
            <a:lumOff val="0"/>
            <a:alphaOff val="0"/>
          </a:schemeClr>
        </a:solidFill>
        <a:ln w="12700" cap="flat" cmpd="sng" algn="ctr">
          <a:solidFill>
            <a:schemeClr val="accent2">
              <a:hueOff val="-15407172"/>
              <a:satOff val="-17582"/>
              <a:lumOff val="-1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1926" tIns="395732" rIns="681926" bIns="128016" numCol="1" spcCol="1270" anchor="t" anchorCtr="0">
          <a:noAutofit/>
        </a:bodyPr>
        <a:lstStyle/>
        <a:p>
          <a:pPr marL="171450" lvl="1" indent="-171450" algn="l" defTabSz="800100">
            <a:lnSpc>
              <a:spcPct val="90000"/>
            </a:lnSpc>
            <a:spcBef>
              <a:spcPct val="0"/>
            </a:spcBef>
            <a:spcAft>
              <a:spcPct val="15000"/>
            </a:spcAft>
            <a:buNone/>
          </a:pPr>
          <a:r>
            <a:rPr lang="en-CA" sz="1800" kern="1200" dirty="0">
              <a:solidFill>
                <a:schemeClr val="tx1"/>
              </a:solidFill>
            </a:rPr>
            <a:t>Average Length of Stay: 90 Days</a:t>
          </a:r>
          <a:endParaRPr lang="en-CA" sz="1800" b="0" kern="1200" dirty="0">
            <a:solidFill>
              <a:schemeClr val="tx1"/>
            </a:solidFill>
          </a:endParaRPr>
        </a:p>
        <a:p>
          <a:pPr marL="171450" lvl="1" indent="-171450" algn="l" defTabSz="800100">
            <a:lnSpc>
              <a:spcPct val="90000"/>
            </a:lnSpc>
            <a:spcBef>
              <a:spcPct val="0"/>
            </a:spcBef>
            <a:spcAft>
              <a:spcPct val="15000"/>
            </a:spcAft>
            <a:buNone/>
          </a:pPr>
          <a:r>
            <a:rPr lang="en-CA" sz="1800" kern="1200" dirty="0">
              <a:solidFill>
                <a:schemeClr val="tx1"/>
              </a:solidFill>
            </a:rPr>
            <a:t>Minimum Stay = 2 days / </a:t>
          </a:r>
          <a:r>
            <a:rPr lang="en-CA" sz="1800" b="1" kern="1200" dirty="0">
              <a:solidFill>
                <a:schemeClr val="tx1"/>
              </a:solidFill>
            </a:rPr>
            <a:t>Maximum Stay = 805 days</a:t>
          </a:r>
          <a:endParaRPr lang="en-CA" sz="1800" b="0" kern="1200" dirty="0">
            <a:solidFill>
              <a:schemeClr val="tx1"/>
            </a:solidFill>
          </a:endParaRPr>
        </a:p>
        <a:p>
          <a:pPr marL="171450" lvl="1" indent="-171450" algn="l" defTabSz="800100">
            <a:lnSpc>
              <a:spcPct val="90000"/>
            </a:lnSpc>
            <a:spcBef>
              <a:spcPct val="0"/>
            </a:spcBef>
            <a:spcAft>
              <a:spcPct val="15000"/>
            </a:spcAft>
            <a:buNone/>
          </a:pPr>
          <a:r>
            <a:rPr lang="en-CA" sz="1800" kern="1200" dirty="0">
              <a:solidFill>
                <a:schemeClr val="tx1"/>
              </a:solidFill>
            </a:rPr>
            <a:t>Median Stay = 50 days</a:t>
          </a:r>
        </a:p>
      </dsp:txBody>
      <dsp:txXfrm>
        <a:off x="0" y="4008353"/>
        <a:ext cx="8786446" cy="1466325"/>
      </dsp:txXfrm>
    </dsp:sp>
    <dsp:sp modelId="{DDDD465F-9D4A-4D62-8CD3-56AF9663F7E3}">
      <dsp:nvSpPr>
        <dsp:cNvPr id="0" name=""/>
        <dsp:cNvSpPr/>
      </dsp:nvSpPr>
      <dsp:spPr>
        <a:xfrm>
          <a:off x="439322" y="3727913"/>
          <a:ext cx="7434062" cy="560880"/>
        </a:xfrm>
        <a:prstGeom prst="roundRect">
          <a:avLst/>
        </a:prstGeom>
        <a:solidFill>
          <a:schemeClr val="accent2">
            <a:hueOff val="-15407172"/>
            <a:satOff val="-17582"/>
            <a:lumOff val="-1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75" tIns="0" rIns="232475" bIns="0" numCol="1" spcCol="1270" anchor="ctr" anchorCtr="0">
          <a:noAutofit/>
        </a:bodyPr>
        <a:lstStyle/>
        <a:p>
          <a:pPr marL="0" lvl="0" indent="0" algn="l" defTabSz="889000">
            <a:lnSpc>
              <a:spcPct val="90000"/>
            </a:lnSpc>
            <a:spcBef>
              <a:spcPct val="0"/>
            </a:spcBef>
            <a:spcAft>
              <a:spcPct val="35000"/>
            </a:spcAft>
            <a:buNone/>
          </a:pPr>
          <a:r>
            <a:rPr lang="en-CA" sz="2000" b="1" kern="1200" dirty="0"/>
            <a:t>Adult Placement Committee</a:t>
          </a:r>
          <a:endParaRPr lang="en-CA" sz="2000" kern="1200" dirty="0"/>
        </a:p>
      </dsp:txBody>
      <dsp:txXfrm>
        <a:off x="466702" y="3755293"/>
        <a:ext cx="7379302"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9F00E-9315-41BA-B478-6773D9291E34}">
      <dsp:nvSpPr>
        <dsp:cNvPr id="0" name=""/>
        <dsp:cNvSpPr/>
      </dsp:nvSpPr>
      <dsp:spPr>
        <a:xfrm rot="10800000">
          <a:off x="2143651" y="1739"/>
          <a:ext cx="6992874" cy="152915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4314" tIns="68580" rIns="128016" bIns="68580" numCol="1" spcCol="1270" anchor="ctr" anchorCtr="0">
          <a:noAutofit/>
        </a:bodyPr>
        <a:lstStyle/>
        <a:p>
          <a:pPr marL="0" lvl="0" indent="0" algn="l" defTabSz="800100">
            <a:lnSpc>
              <a:spcPct val="90000"/>
            </a:lnSpc>
            <a:spcBef>
              <a:spcPct val="0"/>
            </a:spcBef>
            <a:spcAft>
              <a:spcPct val="35000"/>
            </a:spcAft>
            <a:buNone/>
          </a:pPr>
          <a:r>
            <a:rPr lang="en-CA" sz="1800" b="1" kern="1200" dirty="0"/>
            <a:t>Youth</a:t>
          </a:r>
          <a:endParaRPr lang="en-CA" sz="1800" kern="1200" dirty="0"/>
        </a:p>
        <a:p>
          <a:pPr marL="114300" lvl="1" indent="-114300" algn="l" defTabSz="622300">
            <a:lnSpc>
              <a:spcPct val="90000"/>
            </a:lnSpc>
            <a:spcBef>
              <a:spcPct val="0"/>
            </a:spcBef>
            <a:spcAft>
              <a:spcPct val="15000"/>
            </a:spcAft>
            <a:buFont typeface="Arial" panose="020B0604020202020204" pitchFamily="34" charset="0"/>
            <a:buChar char="•"/>
          </a:pPr>
          <a:r>
            <a:rPr lang="en-CA" sz="1400" kern="1200" dirty="0"/>
            <a:t>Length of Stay on Triage</a:t>
          </a:r>
        </a:p>
        <a:p>
          <a:pPr marL="114300" lvl="1" indent="-114300" algn="l" defTabSz="622300">
            <a:lnSpc>
              <a:spcPct val="90000"/>
            </a:lnSpc>
            <a:spcBef>
              <a:spcPct val="0"/>
            </a:spcBef>
            <a:spcAft>
              <a:spcPct val="15000"/>
            </a:spcAft>
            <a:buFont typeface="Arial" panose="020B0604020202020204" pitchFamily="34" charset="0"/>
            <a:buChar char="•"/>
          </a:pPr>
          <a:r>
            <a:rPr lang="en-CA" sz="1400" kern="1200" dirty="0"/>
            <a:t>Tri-morbidity</a:t>
          </a:r>
        </a:p>
        <a:p>
          <a:pPr marL="114300" lvl="1" indent="-114300" algn="l" defTabSz="622300">
            <a:lnSpc>
              <a:spcPct val="90000"/>
            </a:lnSpc>
            <a:spcBef>
              <a:spcPct val="0"/>
            </a:spcBef>
            <a:spcAft>
              <a:spcPct val="15000"/>
            </a:spcAft>
            <a:buFont typeface="Arial" panose="020B0604020202020204" pitchFamily="34" charset="0"/>
            <a:buChar char="•"/>
          </a:pPr>
          <a:r>
            <a:rPr lang="en-CA" sz="1400" kern="1200" dirty="0"/>
            <a:t>Pregnant youth</a:t>
          </a:r>
        </a:p>
        <a:p>
          <a:pPr marL="114300" lvl="1" indent="-114300" algn="l" defTabSz="622300">
            <a:lnSpc>
              <a:spcPct val="90000"/>
            </a:lnSpc>
            <a:spcBef>
              <a:spcPct val="0"/>
            </a:spcBef>
            <a:spcAft>
              <a:spcPct val="15000"/>
            </a:spcAft>
            <a:buFont typeface="Arial" panose="020B0604020202020204" pitchFamily="34" charset="0"/>
            <a:buChar char="•"/>
          </a:pPr>
          <a:r>
            <a:rPr lang="en-CA" sz="1400" kern="1200" dirty="0"/>
            <a:t>Transitioning (Exiting Justice, Health, Treatment and CS System)</a:t>
          </a:r>
        </a:p>
      </dsp:txBody>
      <dsp:txXfrm rot="10800000">
        <a:off x="2525939" y="1739"/>
        <a:ext cx="6610586" cy="1529152"/>
      </dsp:txXfrm>
    </dsp:sp>
    <dsp:sp modelId="{1B9BB274-09D2-4D69-A2F7-7A79C1B8D173}">
      <dsp:nvSpPr>
        <dsp:cNvPr id="0" name=""/>
        <dsp:cNvSpPr/>
      </dsp:nvSpPr>
      <dsp:spPr>
        <a:xfrm>
          <a:off x="1379074" y="1739"/>
          <a:ext cx="1529152" cy="1529152"/>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AFCF0F-8BB5-4CE3-B227-588AA79FDFDC}">
      <dsp:nvSpPr>
        <dsp:cNvPr id="0" name=""/>
        <dsp:cNvSpPr/>
      </dsp:nvSpPr>
      <dsp:spPr>
        <a:xfrm rot="10800000">
          <a:off x="2143651" y="1836641"/>
          <a:ext cx="6992874" cy="1529152"/>
        </a:xfrm>
        <a:prstGeom prst="homePlate">
          <a:avLst/>
        </a:prstGeom>
        <a:solidFill>
          <a:schemeClr val="accent2">
            <a:hueOff val="-7703586"/>
            <a:satOff val="-8791"/>
            <a:lumOff val="-5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4314" tIns="68580" rIns="128016" bIns="68580" numCol="1" spcCol="1270" anchor="ctr" anchorCtr="0">
          <a:noAutofit/>
        </a:bodyPr>
        <a:lstStyle/>
        <a:p>
          <a:pPr marL="0" lvl="0" indent="0" algn="l" defTabSz="800100">
            <a:lnSpc>
              <a:spcPct val="90000"/>
            </a:lnSpc>
            <a:spcBef>
              <a:spcPct val="0"/>
            </a:spcBef>
            <a:spcAft>
              <a:spcPct val="35000"/>
            </a:spcAft>
            <a:buNone/>
          </a:pPr>
          <a:r>
            <a:rPr lang="en-CA" sz="1800" b="1" kern="1200" dirty="0"/>
            <a:t>Family</a:t>
          </a:r>
          <a:endParaRPr lang="en-CA" sz="1800" kern="1200" dirty="0"/>
        </a:p>
        <a:p>
          <a:pPr marL="114300" lvl="1" indent="-114300" algn="l" defTabSz="622300">
            <a:lnSpc>
              <a:spcPct val="90000"/>
            </a:lnSpc>
            <a:spcBef>
              <a:spcPct val="0"/>
            </a:spcBef>
            <a:spcAft>
              <a:spcPct val="15000"/>
            </a:spcAft>
            <a:buChar char="•"/>
          </a:pPr>
          <a:r>
            <a:rPr lang="en-CA" sz="1400" kern="1200" dirty="0"/>
            <a:t>Chronicity (History of Homelessness)</a:t>
          </a:r>
        </a:p>
        <a:p>
          <a:pPr marL="114300" lvl="1" indent="-114300" algn="l" defTabSz="622300">
            <a:lnSpc>
              <a:spcPct val="90000"/>
            </a:lnSpc>
            <a:spcBef>
              <a:spcPct val="0"/>
            </a:spcBef>
            <a:spcAft>
              <a:spcPct val="15000"/>
            </a:spcAft>
            <a:buChar char="•"/>
          </a:pPr>
          <a:r>
            <a:rPr lang="en-CA" sz="1400" kern="1200" dirty="0"/>
            <a:t>Vulnerability (i.e. Escaping DV)</a:t>
          </a:r>
        </a:p>
        <a:p>
          <a:pPr marL="114300" lvl="1" indent="-114300" algn="l" defTabSz="622300">
            <a:lnSpc>
              <a:spcPct val="90000"/>
            </a:lnSpc>
            <a:spcBef>
              <a:spcPct val="0"/>
            </a:spcBef>
            <a:spcAft>
              <a:spcPct val="15000"/>
            </a:spcAft>
            <a:buChar char="•"/>
          </a:pPr>
          <a:r>
            <a:rPr lang="en-CA" sz="1400" kern="1200" dirty="0"/>
            <a:t>Shelter Use (Emergency Shelters – currently working on data cleaning)</a:t>
          </a:r>
        </a:p>
      </dsp:txBody>
      <dsp:txXfrm rot="10800000">
        <a:off x="2525939" y="1836641"/>
        <a:ext cx="6610586" cy="1529152"/>
      </dsp:txXfrm>
    </dsp:sp>
    <dsp:sp modelId="{F41E0320-275B-48B9-9659-81159255349F}">
      <dsp:nvSpPr>
        <dsp:cNvPr id="0" name=""/>
        <dsp:cNvSpPr/>
      </dsp:nvSpPr>
      <dsp:spPr>
        <a:xfrm>
          <a:off x="1379074" y="1836641"/>
          <a:ext cx="1529152" cy="152915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727304-7485-476A-94CD-E8E616029E2C}">
      <dsp:nvSpPr>
        <dsp:cNvPr id="0" name=""/>
        <dsp:cNvSpPr/>
      </dsp:nvSpPr>
      <dsp:spPr>
        <a:xfrm rot="10800000">
          <a:off x="2143651" y="3682309"/>
          <a:ext cx="6992874" cy="1529152"/>
        </a:xfrm>
        <a:prstGeom prst="homePlate">
          <a:avLst/>
        </a:prstGeom>
        <a:solidFill>
          <a:schemeClr val="accent2">
            <a:hueOff val="-15407172"/>
            <a:satOff val="-17582"/>
            <a:lumOff val="-1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4314" tIns="68580" rIns="128016" bIns="68580" numCol="1" spcCol="1270" anchor="ctr" anchorCtr="0">
          <a:noAutofit/>
        </a:bodyPr>
        <a:lstStyle/>
        <a:p>
          <a:pPr marL="0" lvl="0" indent="0" algn="l" defTabSz="800100">
            <a:lnSpc>
              <a:spcPct val="90000"/>
            </a:lnSpc>
            <a:spcBef>
              <a:spcPct val="0"/>
            </a:spcBef>
            <a:spcAft>
              <a:spcPct val="35000"/>
            </a:spcAft>
            <a:buNone/>
          </a:pPr>
          <a:r>
            <a:rPr lang="en-CA" sz="1800" b="1" kern="1200" dirty="0"/>
            <a:t>Adult</a:t>
          </a:r>
          <a:endParaRPr lang="en-CA" sz="1800" kern="1200" dirty="0"/>
        </a:p>
        <a:p>
          <a:pPr marL="114300" lvl="1" indent="-114300" algn="l" defTabSz="622300">
            <a:lnSpc>
              <a:spcPct val="90000"/>
            </a:lnSpc>
            <a:spcBef>
              <a:spcPct val="0"/>
            </a:spcBef>
            <a:spcAft>
              <a:spcPct val="15000"/>
            </a:spcAft>
            <a:buChar char="•"/>
          </a:pPr>
          <a:r>
            <a:rPr lang="en-CA" sz="1400" kern="1200" dirty="0"/>
            <a:t>Chronicity (History of Homelessness + Shelter Chronicity)</a:t>
          </a:r>
        </a:p>
        <a:p>
          <a:pPr marL="114300" lvl="1" indent="-114300" algn="l" defTabSz="622300">
            <a:lnSpc>
              <a:spcPct val="90000"/>
            </a:lnSpc>
            <a:spcBef>
              <a:spcPct val="0"/>
            </a:spcBef>
            <a:spcAft>
              <a:spcPct val="15000"/>
            </a:spcAft>
            <a:buChar char="•"/>
          </a:pPr>
          <a:r>
            <a:rPr lang="en-CA" sz="1400" kern="1200" dirty="0"/>
            <a:t>Tri-Morbidity / Bi-Morbidity Factors</a:t>
          </a:r>
        </a:p>
        <a:p>
          <a:pPr marL="114300" lvl="1" indent="-114300" algn="l" defTabSz="622300">
            <a:lnSpc>
              <a:spcPct val="90000"/>
            </a:lnSpc>
            <a:spcBef>
              <a:spcPct val="0"/>
            </a:spcBef>
            <a:spcAft>
              <a:spcPct val="15000"/>
            </a:spcAft>
            <a:buChar char="•"/>
          </a:pPr>
          <a:r>
            <a:rPr lang="en-CA" sz="1400" kern="1200" dirty="0"/>
            <a:t>Vulnerability (Physical and Mental Health)</a:t>
          </a:r>
        </a:p>
      </dsp:txBody>
      <dsp:txXfrm rot="10800000">
        <a:off x="2525939" y="3682309"/>
        <a:ext cx="6610586" cy="1529152"/>
      </dsp:txXfrm>
    </dsp:sp>
    <dsp:sp modelId="{F6C5E872-5C14-492B-8E57-9F44167EC5BC}">
      <dsp:nvSpPr>
        <dsp:cNvPr id="0" name=""/>
        <dsp:cNvSpPr/>
      </dsp:nvSpPr>
      <dsp:spPr>
        <a:xfrm>
          <a:off x="1379074" y="3682309"/>
          <a:ext cx="1529152" cy="152915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0B48D-EE0A-458E-8527-2D81C923310F}">
      <dsp:nvSpPr>
        <dsp:cNvPr id="0" name=""/>
        <dsp:cNvSpPr/>
      </dsp:nvSpPr>
      <dsp:spPr>
        <a:xfrm>
          <a:off x="0" y="0"/>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7CC69-02A2-485C-B583-B0A8857D15E6}">
      <dsp:nvSpPr>
        <dsp:cNvPr id="0" name=""/>
        <dsp:cNvSpPr/>
      </dsp:nvSpPr>
      <dsp:spPr>
        <a:xfrm>
          <a:off x="0" y="0"/>
          <a:ext cx="5156222" cy="421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1" kern="1200" dirty="0">
              <a:solidFill>
                <a:schemeClr val="tx1"/>
              </a:solidFill>
            </a:rPr>
            <a:t>The CAA Housing Strategist team at </a:t>
          </a:r>
          <a:r>
            <a:rPr lang="en-CA" sz="2000" b="1" kern="1200" dirty="0" err="1">
              <a:solidFill>
                <a:schemeClr val="tx1"/>
              </a:solidFill>
            </a:rPr>
            <a:t>SORCe</a:t>
          </a:r>
          <a:r>
            <a:rPr lang="en-CA" sz="2000" b="1" kern="1200" dirty="0">
              <a:solidFill>
                <a:schemeClr val="tx1"/>
              </a:solidFill>
            </a:rPr>
            <a:t> is the primary intake point. The team is comprised of 5 Housing Strategists specializing in Youth, Families and Singles</a:t>
          </a:r>
          <a:r>
            <a:rPr lang="en-CA" sz="2000" kern="1200" dirty="0">
              <a:solidFill>
                <a:schemeClr val="tx1"/>
              </a:solidFill>
            </a:rPr>
            <a:t>:</a:t>
          </a:r>
        </a:p>
      </dsp:txBody>
      <dsp:txXfrm>
        <a:off x="0" y="0"/>
        <a:ext cx="5156222" cy="4218963"/>
      </dsp:txXfrm>
    </dsp:sp>
    <dsp:sp modelId="{407E8EA4-047D-4ABC-A7C0-3BD745371C46}">
      <dsp:nvSpPr>
        <dsp:cNvPr id="0" name=""/>
        <dsp:cNvSpPr/>
      </dsp:nvSpPr>
      <dsp:spPr>
        <a:xfrm>
          <a:off x="5256500" y="105431"/>
          <a:ext cx="5247890" cy="96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solidFill>
                <a:schemeClr val="tx1"/>
              </a:solidFill>
            </a:rPr>
            <a:t>Walk-in availability Monday to Friday from 9:00 am to 3:30 pm at </a:t>
          </a:r>
          <a:r>
            <a:rPr lang="en-CA" sz="1800" kern="1200" dirty="0" err="1">
              <a:solidFill>
                <a:schemeClr val="tx1"/>
              </a:solidFill>
            </a:rPr>
            <a:t>SORCe</a:t>
          </a:r>
          <a:r>
            <a:rPr lang="en-CA" sz="1800" kern="1200" dirty="0">
              <a:solidFill>
                <a:schemeClr val="tx1"/>
              </a:solidFill>
            </a:rPr>
            <a:t>. </a:t>
          </a:r>
        </a:p>
      </dsp:txBody>
      <dsp:txXfrm>
        <a:off x="5256500" y="105431"/>
        <a:ext cx="5247890" cy="967576"/>
      </dsp:txXfrm>
    </dsp:sp>
    <dsp:sp modelId="{CD80F145-4930-4C7B-A0FD-97D93909E83C}">
      <dsp:nvSpPr>
        <dsp:cNvPr id="0" name=""/>
        <dsp:cNvSpPr/>
      </dsp:nvSpPr>
      <dsp:spPr>
        <a:xfrm>
          <a:off x="5156222" y="1178525"/>
          <a:ext cx="534816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768DBD-0DC5-4083-9F0D-6683315560B8}">
      <dsp:nvSpPr>
        <dsp:cNvPr id="0" name=""/>
        <dsp:cNvSpPr/>
      </dsp:nvSpPr>
      <dsp:spPr>
        <a:xfrm>
          <a:off x="5256500" y="1283957"/>
          <a:ext cx="5247890" cy="114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solidFill>
                <a:schemeClr val="tx1"/>
              </a:solidFill>
            </a:rPr>
            <a:t>Appointments can be scheduled to accommodate support workers. Walk-ins are preferred</a:t>
          </a:r>
          <a:r>
            <a:rPr lang="en-CA" sz="1600" kern="1200" dirty="0">
              <a:solidFill>
                <a:schemeClr val="tx1"/>
              </a:solidFill>
            </a:rPr>
            <a:t>. </a:t>
          </a:r>
        </a:p>
      </dsp:txBody>
      <dsp:txXfrm>
        <a:off x="5256500" y="1283957"/>
        <a:ext cx="5247890" cy="1140385"/>
      </dsp:txXfrm>
    </dsp:sp>
    <dsp:sp modelId="{8C288A25-ADED-4074-A044-D272AD0EA3CC}">
      <dsp:nvSpPr>
        <dsp:cNvPr id="0" name=""/>
        <dsp:cNvSpPr/>
      </dsp:nvSpPr>
      <dsp:spPr>
        <a:xfrm>
          <a:off x="5156222" y="2529858"/>
          <a:ext cx="534816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F34EA7-E7AE-4776-913C-8292E3350AB6}">
      <dsp:nvSpPr>
        <dsp:cNvPr id="0" name=""/>
        <dsp:cNvSpPr/>
      </dsp:nvSpPr>
      <dsp:spPr>
        <a:xfrm>
          <a:off x="5256500" y="2635290"/>
          <a:ext cx="5247890" cy="12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solidFill>
                <a:schemeClr val="tx1"/>
              </a:solidFill>
            </a:rPr>
            <a:t>Outreach appointments available for individuals who are unable to attend the </a:t>
          </a:r>
          <a:r>
            <a:rPr lang="en-CA" sz="1800" kern="1200" dirty="0" err="1">
              <a:solidFill>
                <a:schemeClr val="tx1"/>
              </a:solidFill>
            </a:rPr>
            <a:t>SORCe</a:t>
          </a:r>
          <a:r>
            <a:rPr lang="en-CA" sz="1800" kern="1200" dirty="0">
              <a:solidFill>
                <a:schemeClr val="tx1"/>
              </a:solidFill>
            </a:rPr>
            <a:t>.</a:t>
          </a:r>
        </a:p>
      </dsp:txBody>
      <dsp:txXfrm>
        <a:off x="5256500" y="2635290"/>
        <a:ext cx="5247890" cy="1224089"/>
      </dsp:txXfrm>
    </dsp:sp>
    <dsp:sp modelId="{07F3DD4D-290D-43D0-BD41-0429F5042523}">
      <dsp:nvSpPr>
        <dsp:cNvPr id="0" name=""/>
        <dsp:cNvSpPr/>
      </dsp:nvSpPr>
      <dsp:spPr>
        <a:xfrm>
          <a:off x="5156222" y="3964897"/>
          <a:ext cx="534816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92706-74DE-4F94-AEB8-ECC1D4297861}">
      <dsp:nvSpPr>
        <dsp:cNvPr id="0" name=""/>
        <dsp:cNvSpPr/>
      </dsp:nvSpPr>
      <dsp:spPr>
        <a:xfrm>
          <a:off x="-96046" y="43620"/>
          <a:ext cx="1483462" cy="103842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Step 1</a:t>
          </a:r>
        </a:p>
      </dsp:txBody>
      <dsp:txXfrm rot="-5400000">
        <a:off x="126474" y="340312"/>
        <a:ext cx="1038423" cy="445039"/>
      </dsp:txXfrm>
    </dsp:sp>
    <dsp:sp modelId="{C7D95C46-2968-487B-A077-FFB817BD1853}">
      <dsp:nvSpPr>
        <dsp:cNvPr id="0" name=""/>
        <dsp:cNvSpPr/>
      </dsp:nvSpPr>
      <dsp:spPr>
        <a:xfrm rot="5400000">
          <a:off x="5421359" y="-3981988"/>
          <a:ext cx="964250" cy="8931385"/>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0" lvl="1" indent="-171450" algn="l" defTabSz="755650">
            <a:lnSpc>
              <a:spcPct val="90000"/>
            </a:lnSpc>
            <a:spcBef>
              <a:spcPct val="0"/>
            </a:spcBef>
            <a:spcAft>
              <a:spcPct val="15000"/>
            </a:spcAft>
            <a:buNone/>
          </a:pPr>
          <a:r>
            <a:rPr lang="en-CA" sz="1700" kern="1200" dirty="0">
              <a:solidFill>
                <a:schemeClr val="tx1"/>
              </a:solidFill>
            </a:rPr>
            <a:t>Complete the CAA System Partner Referral form with client/patient. This can be found online at </a:t>
          </a:r>
          <a:r>
            <a:rPr lang="en-CA" sz="17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http://calgaryhomeless.com/agencies/coordinated-access-assessment/</a:t>
          </a:r>
          <a:endParaRPr lang="en-CA" sz="1700" kern="1200" dirty="0">
            <a:solidFill>
              <a:schemeClr val="tx1"/>
            </a:solidFill>
          </a:endParaRPr>
        </a:p>
      </dsp:txBody>
      <dsp:txXfrm rot="-5400000">
        <a:off x="1437792" y="48650"/>
        <a:ext cx="8884314" cy="870108"/>
      </dsp:txXfrm>
    </dsp:sp>
    <dsp:sp modelId="{D9F09FB3-7121-4320-82D2-B1CB143086CE}">
      <dsp:nvSpPr>
        <dsp:cNvPr id="0" name=""/>
        <dsp:cNvSpPr/>
      </dsp:nvSpPr>
      <dsp:spPr>
        <a:xfrm>
          <a:off x="-96046" y="1166130"/>
          <a:ext cx="1483462" cy="1038423"/>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Step 2</a:t>
          </a:r>
        </a:p>
      </dsp:txBody>
      <dsp:txXfrm rot="-5400000">
        <a:off x="126474" y="1462822"/>
        <a:ext cx="1038423" cy="445039"/>
      </dsp:txXfrm>
    </dsp:sp>
    <dsp:sp modelId="{25760FE1-8C84-4B42-856B-306A21865ED9}">
      <dsp:nvSpPr>
        <dsp:cNvPr id="0" name=""/>
        <dsp:cNvSpPr/>
      </dsp:nvSpPr>
      <dsp:spPr>
        <a:xfrm rot="5400000">
          <a:off x="5421359" y="-2710255"/>
          <a:ext cx="964250" cy="8923140"/>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0" lvl="1" indent="-171450" algn="l" defTabSz="755650">
            <a:lnSpc>
              <a:spcPct val="90000"/>
            </a:lnSpc>
            <a:spcBef>
              <a:spcPct val="0"/>
            </a:spcBef>
            <a:spcAft>
              <a:spcPct val="15000"/>
            </a:spcAft>
            <a:buNone/>
          </a:pPr>
          <a:r>
            <a:rPr lang="en-CA" sz="1700" kern="1200" dirty="0">
              <a:solidFill>
                <a:schemeClr val="tx1"/>
              </a:solidFill>
            </a:rPr>
            <a:t>Fax or e-mail the completed form to the Housing Strategist Team at </a:t>
          </a:r>
          <a:r>
            <a:rPr lang="en-CA" sz="1700" kern="1200" dirty="0" err="1">
              <a:solidFill>
                <a:schemeClr val="tx1"/>
              </a:solidFill>
            </a:rPr>
            <a:t>SORCe</a:t>
          </a:r>
          <a:r>
            <a:rPr lang="en-CA" sz="1700" kern="1200" dirty="0">
              <a:solidFill>
                <a:schemeClr val="tx1"/>
              </a:solidFill>
            </a:rPr>
            <a:t>. Include a cover page with contact information to schedule an appointment.</a:t>
          </a:r>
        </a:p>
        <a:p>
          <a:pPr marL="171450" lvl="1" indent="-171450" algn="l" defTabSz="755650">
            <a:lnSpc>
              <a:spcPct val="90000"/>
            </a:lnSpc>
            <a:spcBef>
              <a:spcPct val="0"/>
            </a:spcBef>
            <a:spcAft>
              <a:spcPct val="15000"/>
            </a:spcAft>
            <a:buNone/>
          </a:pPr>
          <a:r>
            <a:rPr lang="en-CA" sz="1700" b="1" kern="1200" dirty="0">
              <a:solidFill>
                <a:schemeClr val="tx1"/>
              </a:solidFill>
            </a:rPr>
            <a:t>Fax: 403.428.3322 | E-mail: </a:t>
          </a:r>
          <a:r>
            <a:rPr lang="en-CA" sz="1700" b="1"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caamobile@distresscentre.com</a:t>
          </a:r>
          <a:r>
            <a:rPr lang="en-CA" sz="1700" b="1" kern="1200" dirty="0">
              <a:solidFill>
                <a:schemeClr val="tx1"/>
              </a:solidFill>
            </a:rPr>
            <a:t>. </a:t>
          </a:r>
        </a:p>
      </dsp:txBody>
      <dsp:txXfrm rot="-5400000">
        <a:off x="1441915" y="1316260"/>
        <a:ext cx="8876069" cy="870108"/>
      </dsp:txXfrm>
    </dsp:sp>
    <dsp:sp modelId="{D3C3DCDA-9A92-4A03-AA6C-7F9AD448EDF5}">
      <dsp:nvSpPr>
        <dsp:cNvPr id="0" name=""/>
        <dsp:cNvSpPr/>
      </dsp:nvSpPr>
      <dsp:spPr>
        <a:xfrm>
          <a:off x="-96046" y="2300685"/>
          <a:ext cx="1483462" cy="103842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Step 3</a:t>
          </a:r>
        </a:p>
      </dsp:txBody>
      <dsp:txXfrm rot="-5400000">
        <a:off x="126474" y="2597377"/>
        <a:ext cx="1038423" cy="445039"/>
      </dsp:txXfrm>
    </dsp:sp>
    <dsp:sp modelId="{E22E0612-FCF6-4E6A-B59D-CA7EA3B8343D}">
      <dsp:nvSpPr>
        <dsp:cNvPr id="0" name=""/>
        <dsp:cNvSpPr/>
      </dsp:nvSpPr>
      <dsp:spPr>
        <a:xfrm rot="5400000">
          <a:off x="5421359" y="-1648633"/>
          <a:ext cx="964250" cy="8971284"/>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0" lvl="1" indent="-171450" algn="l" defTabSz="755650">
            <a:lnSpc>
              <a:spcPct val="90000"/>
            </a:lnSpc>
            <a:spcBef>
              <a:spcPct val="0"/>
            </a:spcBef>
            <a:spcAft>
              <a:spcPct val="15000"/>
            </a:spcAft>
            <a:buNone/>
          </a:pPr>
          <a:r>
            <a:rPr lang="en-CA" sz="1700" kern="1200" dirty="0">
              <a:solidFill>
                <a:schemeClr val="tx1"/>
              </a:solidFill>
            </a:rPr>
            <a:t>A Housing Strategist will contact you within 1-2 business days to schedule an appointment. Clients can usually be seen within a week of referral submission.</a:t>
          </a:r>
        </a:p>
      </dsp:txBody>
      <dsp:txXfrm rot="-5400000">
        <a:off x="1417843" y="2401954"/>
        <a:ext cx="8924213" cy="870108"/>
      </dsp:txXfrm>
    </dsp:sp>
    <dsp:sp modelId="{FA2ABC71-40A5-4BD6-A671-53E9BB31B943}">
      <dsp:nvSpPr>
        <dsp:cNvPr id="0" name=""/>
        <dsp:cNvSpPr/>
      </dsp:nvSpPr>
      <dsp:spPr>
        <a:xfrm>
          <a:off x="-96046" y="3423194"/>
          <a:ext cx="1483462" cy="103842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Step 4</a:t>
          </a:r>
        </a:p>
      </dsp:txBody>
      <dsp:txXfrm rot="-5400000">
        <a:off x="126474" y="3719886"/>
        <a:ext cx="1038423" cy="445039"/>
      </dsp:txXfrm>
    </dsp:sp>
    <dsp:sp modelId="{7A106B18-7464-4F58-A741-F7E42D94F86A}">
      <dsp:nvSpPr>
        <dsp:cNvPr id="0" name=""/>
        <dsp:cNvSpPr/>
      </dsp:nvSpPr>
      <dsp:spPr>
        <a:xfrm rot="5400000">
          <a:off x="5421359" y="-514075"/>
          <a:ext cx="964250" cy="8923140"/>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0" lvl="1" indent="-171450" algn="l" defTabSz="755650">
            <a:lnSpc>
              <a:spcPct val="90000"/>
            </a:lnSpc>
            <a:spcBef>
              <a:spcPct val="0"/>
            </a:spcBef>
            <a:spcAft>
              <a:spcPct val="15000"/>
            </a:spcAft>
            <a:buNone/>
          </a:pPr>
          <a:r>
            <a:rPr lang="en-CA" sz="1700" kern="1200" dirty="0">
              <a:solidFill>
                <a:schemeClr val="tx1"/>
              </a:solidFill>
            </a:rPr>
            <a:t>Please ensure your client/patient is available for the scheduled appointment. Housing Strategists will not typically book a second outreach appointment if the client/patient is not available when scheduled.</a:t>
          </a:r>
        </a:p>
      </dsp:txBody>
      <dsp:txXfrm rot="-5400000">
        <a:off x="1441915" y="3512440"/>
        <a:ext cx="8876069" cy="8701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892AA-A9DF-4E8C-93A4-F8B33F01E6F5}">
      <dsp:nvSpPr>
        <dsp:cNvPr id="0" name=""/>
        <dsp:cNvSpPr/>
      </dsp:nvSpPr>
      <dsp:spPr>
        <a:xfrm>
          <a:off x="290357" y="301826"/>
          <a:ext cx="3447709" cy="124044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CA" sz="1800" b="1" kern="1200" dirty="0"/>
            <a:t>Needs and Services Questionnaire (</a:t>
          </a:r>
          <a:r>
            <a:rPr lang="en-CA" sz="1800" b="1" kern="1200" dirty="0" err="1"/>
            <a:t>NSQ</a:t>
          </a:r>
          <a:r>
            <a:rPr lang="en-CA" sz="1800" b="1" kern="1200" dirty="0"/>
            <a:t>)</a:t>
          </a:r>
        </a:p>
      </dsp:txBody>
      <dsp:txXfrm>
        <a:off x="290357" y="301826"/>
        <a:ext cx="3447709" cy="826963"/>
      </dsp:txXfrm>
    </dsp:sp>
    <dsp:sp modelId="{991A67C0-9653-4672-939F-E70D73B54B35}">
      <dsp:nvSpPr>
        <dsp:cNvPr id="0" name=""/>
        <dsp:cNvSpPr/>
      </dsp:nvSpPr>
      <dsp:spPr>
        <a:xfrm>
          <a:off x="688599" y="1099001"/>
          <a:ext cx="4176762" cy="301292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err="1">
              <a:solidFill>
                <a:schemeClr val="tx1"/>
              </a:solidFill>
            </a:rPr>
            <a:t>NSQs</a:t>
          </a:r>
          <a:r>
            <a:rPr lang="en-CA" sz="1800" kern="1200" dirty="0">
              <a:solidFill>
                <a:schemeClr val="tx1"/>
              </a:solidFill>
            </a:rPr>
            <a:t> assist Housing Strategists to identify an individual’s needs, barriers and strengths in relation to getting and maintaining housing. </a:t>
          </a:r>
        </a:p>
        <a:p>
          <a:pPr marL="171450" lvl="1" indent="-171450" algn="l" defTabSz="800100">
            <a:lnSpc>
              <a:spcPct val="90000"/>
            </a:lnSpc>
            <a:spcBef>
              <a:spcPct val="0"/>
            </a:spcBef>
            <a:spcAft>
              <a:spcPct val="15000"/>
            </a:spcAft>
            <a:buChar char="•"/>
          </a:pPr>
          <a:r>
            <a:rPr lang="en-CA" sz="1800" kern="1200" dirty="0">
              <a:solidFill>
                <a:schemeClr val="tx1"/>
              </a:solidFill>
            </a:rPr>
            <a:t>Completion of the </a:t>
          </a:r>
          <a:r>
            <a:rPr lang="en-CA" sz="1800" kern="1200" dirty="0" err="1">
              <a:solidFill>
                <a:schemeClr val="tx1"/>
              </a:solidFill>
            </a:rPr>
            <a:t>NSQ</a:t>
          </a:r>
          <a:r>
            <a:rPr lang="en-CA" sz="1800" kern="1200" dirty="0">
              <a:solidFill>
                <a:schemeClr val="tx1"/>
              </a:solidFill>
            </a:rPr>
            <a:t> does not guarantee housing through CAA.</a:t>
          </a:r>
        </a:p>
      </dsp:txBody>
      <dsp:txXfrm>
        <a:off x="776845" y="1187247"/>
        <a:ext cx="4000270" cy="2836435"/>
      </dsp:txXfrm>
    </dsp:sp>
    <dsp:sp modelId="{4B0528C7-6B9B-4EF5-A2A0-764D0FD085DE}">
      <dsp:nvSpPr>
        <dsp:cNvPr id="0" name=""/>
        <dsp:cNvSpPr/>
      </dsp:nvSpPr>
      <dsp:spPr>
        <a:xfrm rot="21589302" flipV="1">
          <a:off x="-22862" y="4407578"/>
          <a:ext cx="45725" cy="5558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rot="-10800000">
        <a:off x="-22862" y="4418715"/>
        <a:ext cx="32008" cy="33348"/>
      </dsp:txXfrm>
    </dsp:sp>
    <dsp:sp modelId="{A17AF13C-138D-4662-A99F-B6CB22FF94C8}">
      <dsp:nvSpPr>
        <dsp:cNvPr id="0" name=""/>
        <dsp:cNvSpPr/>
      </dsp:nvSpPr>
      <dsp:spPr>
        <a:xfrm>
          <a:off x="5904661" y="319596"/>
          <a:ext cx="3639678" cy="1240445"/>
        </a:xfrm>
        <a:prstGeom prst="roundRect">
          <a:avLst>
            <a:gd name="adj" fmla="val 10000"/>
          </a:avLst>
        </a:prstGeom>
        <a:solidFill>
          <a:schemeClr val="accent3">
            <a:hueOff val="-3949521"/>
            <a:satOff val="48922"/>
            <a:lumOff val="1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CA" sz="1800" b="1" kern="1200" dirty="0"/>
            <a:t>Housing Plan </a:t>
          </a:r>
        </a:p>
      </dsp:txBody>
      <dsp:txXfrm>
        <a:off x="5904661" y="319596"/>
        <a:ext cx="3639678" cy="826963"/>
      </dsp:txXfrm>
    </dsp:sp>
    <dsp:sp modelId="{F2089221-CD49-495D-A65B-5E30172921CF}">
      <dsp:nvSpPr>
        <dsp:cNvPr id="0" name=""/>
        <dsp:cNvSpPr/>
      </dsp:nvSpPr>
      <dsp:spPr>
        <a:xfrm>
          <a:off x="6349283" y="1108411"/>
          <a:ext cx="4166316" cy="299404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3949521"/>
              <a:satOff val="48922"/>
              <a:lumOff val="162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a:solidFill>
                <a:schemeClr val="tx1"/>
              </a:solidFill>
            </a:rPr>
            <a:t>Housing Strategists will work with client and existing supports to create a Housing Plan.</a:t>
          </a:r>
        </a:p>
        <a:p>
          <a:pPr marL="171450" lvl="1" indent="-171450" algn="l" defTabSz="800100">
            <a:lnSpc>
              <a:spcPct val="90000"/>
            </a:lnSpc>
            <a:spcBef>
              <a:spcPct val="0"/>
            </a:spcBef>
            <a:spcAft>
              <a:spcPct val="15000"/>
            </a:spcAft>
            <a:buChar char="•"/>
          </a:pPr>
          <a:r>
            <a:rPr lang="en-CA" sz="1800" kern="1200" dirty="0">
              <a:solidFill>
                <a:schemeClr val="tx1"/>
              </a:solidFill>
            </a:rPr>
            <a:t>Goal: To build off individual strengths and leverage community resources to reduce or eliminate barriers and move individuals forward towards long term housing stability.</a:t>
          </a:r>
        </a:p>
      </dsp:txBody>
      <dsp:txXfrm>
        <a:off x="6436976" y="1196104"/>
        <a:ext cx="3990930" cy="28186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F0088-7A8C-4A5D-896A-B2ED915D82D4}">
      <dsp:nvSpPr>
        <dsp:cNvPr id="0" name=""/>
        <dsp:cNvSpPr/>
      </dsp:nvSpPr>
      <dsp:spPr>
        <a:xfrm rot="10800000">
          <a:off x="838173" y="23191"/>
          <a:ext cx="9601207" cy="93160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812" tIns="76200" rIns="142240" bIns="76200" numCol="1" spcCol="1270" anchor="ctr" anchorCtr="0">
          <a:noAutofit/>
        </a:bodyPr>
        <a:lstStyle/>
        <a:p>
          <a:pPr marL="457200" lvl="0" indent="0" algn="l" defTabSz="889000">
            <a:lnSpc>
              <a:spcPct val="90000"/>
            </a:lnSpc>
            <a:spcBef>
              <a:spcPct val="0"/>
            </a:spcBef>
            <a:spcAft>
              <a:spcPct val="35000"/>
            </a:spcAft>
            <a:buNone/>
          </a:pPr>
          <a:r>
            <a:rPr lang="en-CA" sz="2000" kern="1200" dirty="0"/>
            <a:t>Exploring/referring to non-CAA Housing programs &amp; opportunities in Calgary</a:t>
          </a:r>
        </a:p>
      </dsp:txBody>
      <dsp:txXfrm rot="10800000">
        <a:off x="1071074" y="23191"/>
        <a:ext cx="9368306" cy="931604"/>
      </dsp:txXfrm>
    </dsp:sp>
    <dsp:sp modelId="{D85C831B-2D6A-4B38-B1AF-3C6C9AB21782}">
      <dsp:nvSpPr>
        <dsp:cNvPr id="0" name=""/>
        <dsp:cNvSpPr/>
      </dsp:nvSpPr>
      <dsp:spPr>
        <a:xfrm>
          <a:off x="838197" y="1513"/>
          <a:ext cx="931604" cy="9316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2964EB-48D3-4A50-9F98-87C12E6A704C}">
      <dsp:nvSpPr>
        <dsp:cNvPr id="0" name=""/>
        <dsp:cNvSpPr/>
      </dsp:nvSpPr>
      <dsp:spPr>
        <a:xfrm rot="10800000">
          <a:off x="838173" y="1202199"/>
          <a:ext cx="9601207" cy="931604"/>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812" tIns="76200" rIns="142240" bIns="76200" numCol="1" spcCol="1270" anchor="ctr" anchorCtr="0">
          <a:noAutofit/>
        </a:bodyPr>
        <a:lstStyle/>
        <a:p>
          <a:pPr marL="457200" lvl="0" indent="0" algn="l" defTabSz="889000">
            <a:lnSpc>
              <a:spcPct val="90000"/>
            </a:lnSpc>
            <a:spcBef>
              <a:spcPct val="0"/>
            </a:spcBef>
            <a:spcAft>
              <a:spcPct val="35000"/>
            </a:spcAft>
            <a:buNone/>
          </a:pPr>
          <a:r>
            <a:rPr lang="en-CA" sz="2000" kern="1200" dirty="0"/>
            <a:t>Connecting to services and supports in order to address barriers to housing</a:t>
          </a:r>
        </a:p>
      </dsp:txBody>
      <dsp:txXfrm rot="10800000">
        <a:off x="1071074" y="1202199"/>
        <a:ext cx="9368306" cy="931604"/>
      </dsp:txXfrm>
    </dsp:sp>
    <dsp:sp modelId="{2A51759F-47BB-47C8-A565-4B74CC50772C}">
      <dsp:nvSpPr>
        <dsp:cNvPr id="0" name=""/>
        <dsp:cNvSpPr/>
      </dsp:nvSpPr>
      <dsp:spPr>
        <a:xfrm>
          <a:off x="725613" y="1201938"/>
          <a:ext cx="931604" cy="93160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C8E15B-4B29-49B2-BFAA-7CDF2F41F847}">
      <dsp:nvSpPr>
        <dsp:cNvPr id="0" name=""/>
        <dsp:cNvSpPr/>
      </dsp:nvSpPr>
      <dsp:spPr>
        <a:xfrm rot="10800000">
          <a:off x="838173" y="2402363"/>
          <a:ext cx="9601207" cy="93160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812" tIns="76200" rIns="142240" bIns="76200" numCol="1" spcCol="1270" anchor="ctr" anchorCtr="0">
          <a:noAutofit/>
        </a:bodyPr>
        <a:lstStyle/>
        <a:p>
          <a:pPr marL="457200" lvl="0" indent="0" algn="l" defTabSz="889000">
            <a:lnSpc>
              <a:spcPct val="90000"/>
            </a:lnSpc>
            <a:spcBef>
              <a:spcPct val="0"/>
            </a:spcBef>
            <a:spcAft>
              <a:spcPct val="35000"/>
            </a:spcAft>
            <a:buNone/>
          </a:pPr>
          <a:r>
            <a:rPr lang="en-CA" sz="2000" kern="1200" dirty="0"/>
            <a:t>Addressing personal administration tasks</a:t>
          </a:r>
        </a:p>
      </dsp:txBody>
      <dsp:txXfrm rot="10800000">
        <a:off x="1071074" y="2402363"/>
        <a:ext cx="9368306" cy="931604"/>
      </dsp:txXfrm>
    </dsp:sp>
    <dsp:sp modelId="{5DA8DBEE-08F6-4253-A630-32C980C664A8}">
      <dsp:nvSpPr>
        <dsp:cNvPr id="0" name=""/>
        <dsp:cNvSpPr/>
      </dsp:nvSpPr>
      <dsp:spPr>
        <a:xfrm>
          <a:off x="725613" y="2402363"/>
          <a:ext cx="931604" cy="93160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2FEF22-F8F4-4BBB-925B-719339E4B804}">
      <dsp:nvSpPr>
        <dsp:cNvPr id="0" name=""/>
        <dsp:cNvSpPr/>
      </dsp:nvSpPr>
      <dsp:spPr>
        <a:xfrm rot="10800000">
          <a:off x="838173" y="3602788"/>
          <a:ext cx="9601207" cy="93160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812" tIns="76200" rIns="142240" bIns="76200" numCol="1" spcCol="1270" anchor="ctr" anchorCtr="0">
          <a:noAutofit/>
        </a:bodyPr>
        <a:lstStyle/>
        <a:p>
          <a:pPr marL="457200" lvl="0" indent="0" algn="l" defTabSz="889000">
            <a:lnSpc>
              <a:spcPct val="90000"/>
            </a:lnSpc>
            <a:spcBef>
              <a:spcPct val="0"/>
            </a:spcBef>
            <a:spcAft>
              <a:spcPct val="35000"/>
            </a:spcAft>
            <a:buNone/>
          </a:pPr>
          <a:r>
            <a:rPr lang="en-CA" sz="2000" kern="1200" dirty="0"/>
            <a:t>Navigating income challenges</a:t>
          </a:r>
        </a:p>
      </dsp:txBody>
      <dsp:txXfrm rot="10800000">
        <a:off x="1071074" y="3602788"/>
        <a:ext cx="9368306" cy="931604"/>
      </dsp:txXfrm>
    </dsp:sp>
    <dsp:sp modelId="{5FC7CDF1-3AA0-4D48-85B4-46FEC460762C}">
      <dsp:nvSpPr>
        <dsp:cNvPr id="0" name=""/>
        <dsp:cNvSpPr/>
      </dsp:nvSpPr>
      <dsp:spPr>
        <a:xfrm>
          <a:off x="725613" y="3602788"/>
          <a:ext cx="931604" cy="93160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en Sans" panose="020B0606030504020204" pitchFamily="34" charset="0"/>
              </a:defRPr>
            </a:lvl1pPr>
          </a:lstStyle>
          <a:p>
            <a:fld id="{AF30F8F0-13B2-4E85-8CEB-0EB76518EC1A}" type="datetimeFigureOut">
              <a:rPr lang="en-US" smtClean="0"/>
              <a:pPr/>
              <a:t>2/12/2021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en Sans" panose="020B0606030504020204" pitchFamily="34" charset="0"/>
              </a:defRPr>
            </a:lvl1pPr>
          </a:lstStyle>
          <a:p>
            <a:fld id="{88FF9581-4539-4535-A345-D2FBA4988783}" type="slidenum">
              <a:rPr lang="en-US" smtClean="0"/>
              <a:pPr/>
              <a:t>‹#›</a:t>
            </a:fld>
            <a:endParaRPr lang="en-US" dirty="0"/>
          </a:p>
        </p:txBody>
      </p:sp>
    </p:spTree>
    <p:extLst>
      <p:ext uri="{BB962C8B-B14F-4D97-AF65-F5344CB8AC3E}">
        <p14:creationId xmlns:p14="http://schemas.microsoft.com/office/powerpoint/2010/main" val="98268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8FF9581-4539-4535-A345-D2FBA4988783}" type="slidenum">
              <a:rPr lang="en-US" smtClean="0"/>
              <a:t>2</a:t>
            </a:fld>
            <a:endParaRPr lang="en-US"/>
          </a:p>
        </p:txBody>
      </p:sp>
    </p:spTree>
    <p:extLst>
      <p:ext uri="{BB962C8B-B14F-4D97-AF65-F5344CB8AC3E}">
        <p14:creationId xmlns:p14="http://schemas.microsoft.com/office/powerpoint/2010/main" val="2944616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12</a:t>
            </a:fld>
            <a:endParaRPr lang="en-US"/>
          </a:p>
        </p:txBody>
      </p:sp>
    </p:spTree>
    <p:extLst>
      <p:ext uri="{BB962C8B-B14F-4D97-AF65-F5344CB8AC3E}">
        <p14:creationId xmlns:p14="http://schemas.microsoft.com/office/powerpoint/2010/main" val="507583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term Homeless-Serving System of Care refers to the array of program types funded to deliver services to those experiencing homelessness using best practices, key performance indicators and an organized and professional method of service delivery. The Homeless Serving System of Care is only a part of the greater system of care. </a:t>
            </a:r>
          </a:p>
          <a:p>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13</a:t>
            </a:fld>
            <a:endParaRPr lang="en-US"/>
          </a:p>
        </p:txBody>
      </p:sp>
    </p:spTree>
    <p:extLst>
      <p:ext uri="{BB962C8B-B14F-4D97-AF65-F5344CB8AC3E}">
        <p14:creationId xmlns:p14="http://schemas.microsoft.com/office/powerpoint/2010/main" val="6407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2000" dirty="0">
                <a:solidFill>
                  <a:schemeClr val="bg2">
                    <a:lumMod val="25000"/>
                  </a:schemeClr>
                </a:solidFill>
              </a:rPr>
              <a:t>A single process for individuals to access support service and housing</a:t>
            </a:r>
          </a:p>
          <a:p>
            <a:pPr marL="800100" lvl="1" indent="-342900">
              <a:buAutoNum type="arabicPeriod"/>
            </a:pPr>
            <a:r>
              <a:rPr lang="en-CA" sz="2000" dirty="0">
                <a:solidFill>
                  <a:schemeClr val="bg2">
                    <a:lumMod val="25000"/>
                  </a:schemeClr>
                </a:solidFill>
              </a:rPr>
              <a:t>Information</a:t>
            </a:r>
          </a:p>
          <a:p>
            <a:pPr marL="800100" lvl="1" indent="-342900">
              <a:buAutoNum type="arabicPeriod"/>
            </a:pPr>
            <a:r>
              <a:rPr lang="en-CA" sz="2000" dirty="0">
                <a:solidFill>
                  <a:schemeClr val="bg2">
                    <a:lumMod val="25000"/>
                  </a:schemeClr>
                </a:solidFill>
              </a:rPr>
              <a:t>Screening/Assessment</a:t>
            </a:r>
          </a:p>
          <a:p>
            <a:pPr marL="800100" lvl="1" indent="-342900">
              <a:buAutoNum type="arabicPeriod"/>
            </a:pPr>
            <a:r>
              <a:rPr lang="en-CA" sz="2000" dirty="0">
                <a:solidFill>
                  <a:schemeClr val="bg2">
                    <a:lumMod val="25000"/>
                  </a:schemeClr>
                </a:solidFill>
              </a:rPr>
              <a:t>Support</a:t>
            </a:r>
          </a:p>
          <a:p>
            <a:pPr marL="800100" lvl="1" indent="-342900">
              <a:buAutoNum type="arabicPeriod"/>
            </a:pPr>
            <a:r>
              <a:rPr lang="en-CA" sz="2000" dirty="0">
                <a:solidFill>
                  <a:schemeClr val="bg2">
                    <a:lumMod val="25000"/>
                  </a:schemeClr>
                </a:solidFill>
              </a:rPr>
              <a:t>Referral </a:t>
            </a:r>
          </a:p>
          <a:p>
            <a:pPr marL="0" indent="0">
              <a:buNone/>
            </a:pPr>
            <a:endParaRPr lang="en-CA" sz="2400" dirty="0">
              <a:solidFill>
                <a:schemeClr val="bg2">
                  <a:lumMod val="50000"/>
                </a:schemeClr>
              </a:solidFill>
            </a:endParaRPr>
          </a:p>
          <a:p>
            <a:pPr marL="0" indent="0">
              <a:buNone/>
            </a:pPr>
            <a:r>
              <a:rPr lang="en-CA" sz="2400" dirty="0">
                <a:solidFill>
                  <a:schemeClr val="bg2">
                    <a:lumMod val="50000"/>
                  </a:schemeClr>
                </a:solidFill>
              </a:rPr>
              <a:t>Trained Housing Strategists</a:t>
            </a:r>
          </a:p>
          <a:p>
            <a:pPr marL="800100" lvl="1" indent="-342900">
              <a:buAutoNum type="arabicPeriod"/>
            </a:pPr>
            <a:r>
              <a:rPr lang="en-CA" sz="2400" dirty="0">
                <a:solidFill>
                  <a:schemeClr val="bg2">
                    <a:lumMod val="50000"/>
                  </a:schemeClr>
                </a:solidFill>
              </a:rPr>
              <a:t>CAA Team at </a:t>
            </a:r>
            <a:r>
              <a:rPr lang="en-CA" sz="2400" dirty="0" err="1">
                <a:solidFill>
                  <a:schemeClr val="bg2">
                    <a:lumMod val="50000"/>
                  </a:schemeClr>
                </a:solidFill>
              </a:rPr>
              <a:t>SORCe</a:t>
            </a:r>
            <a:r>
              <a:rPr lang="en-CA" sz="2400" dirty="0">
                <a:solidFill>
                  <a:schemeClr val="bg2">
                    <a:lumMod val="50000"/>
                  </a:schemeClr>
                </a:solidFill>
              </a:rPr>
              <a:t> + Door Agencies (shelters, outreach teams)</a:t>
            </a:r>
          </a:p>
          <a:p>
            <a:pPr marL="800100" lvl="1" indent="-342900">
              <a:buAutoNum type="arabicPeriod"/>
            </a:pPr>
            <a:r>
              <a:rPr lang="en-CA" sz="2400" dirty="0">
                <a:solidFill>
                  <a:schemeClr val="bg2">
                    <a:lumMod val="50000"/>
                  </a:schemeClr>
                </a:solidFill>
              </a:rPr>
              <a:t>Assessment completion</a:t>
            </a:r>
          </a:p>
          <a:p>
            <a:pPr marL="800100" lvl="1" indent="-342900">
              <a:buAutoNum type="arabicPeriod"/>
            </a:pPr>
            <a:r>
              <a:rPr lang="en-CA" sz="2400" dirty="0">
                <a:solidFill>
                  <a:schemeClr val="bg2">
                    <a:lumMod val="50000"/>
                  </a:schemeClr>
                </a:solidFill>
              </a:rPr>
              <a:t>Housing Plans</a:t>
            </a:r>
          </a:p>
          <a:p>
            <a:pPr marL="800100" lvl="1" indent="-342900">
              <a:buAutoNum type="arabicPeriod"/>
            </a:pPr>
            <a:r>
              <a:rPr lang="en-CA" sz="2400" dirty="0">
                <a:solidFill>
                  <a:schemeClr val="bg2">
                    <a:lumMod val="50000"/>
                  </a:schemeClr>
                </a:solidFill>
              </a:rPr>
              <a:t>Prevention &amp; Diversion Resources &amp; Referrals </a:t>
            </a:r>
          </a:p>
          <a:p>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15</a:t>
            </a:fld>
            <a:endParaRPr lang="en-US"/>
          </a:p>
        </p:txBody>
      </p:sp>
    </p:spTree>
    <p:extLst>
      <p:ext uri="{BB962C8B-B14F-4D97-AF65-F5344CB8AC3E}">
        <p14:creationId xmlns:p14="http://schemas.microsoft.com/office/powerpoint/2010/main" val="17241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cs typeface="Open Sans" panose="020B0606030504020204" pitchFamily="34" charset="0"/>
              </a:rPr>
              <a:t>Attended by every CHF funded Housing First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cs typeface="Open Sans" panose="020B0606030504020204" pitchFamily="34" charset="0"/>
              </a:rPr>
              <a:t>Attended by System Partners; i.e. Justice and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cs typeface="Open Sans" panose="020B0606030504020204" pitchFamily="34" charset="0"/>
              </a:rPr>
              <a:t>Complete updates, referrals, and graduations at the meeting encompassing all program types.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cs typeface="Open Sans" panose="020B0606030504020204" pitchFamily="34" charset="0"/>
              </a:rPr>
              <a:t>Placement spots are dictated by each program in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2">
                  <a:lumMod val="25000"/>
                </a:schemeClr>
              </a:solidFill>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2">
                  <a:lumMod val="25000"/>
                </a:schemeClr>
              </a:solidFill>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2">
                  <a:lumMod val="25000"/>
                </a:schemeClr>
              </a:solidFill>
              <a:cs typeface="Open Sans" panose="020B0606030504020204" pitchFamily="34" charset="0"/>
            </a:endParaRPr>
          </a:p>
          <a:p>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16</a:t>
            </a:fld>
            <a:endParaRPr lang="en-US"/>
          </a:p>
        </p:txBody>
      </p:sp>
    </p:spTree>
    <p:extLst>
      <p:ext uri="{BB962C8B-B14F-4D97-AF65-F5344CB8AC3E}">
        <p14:creationId xmlns:p14="http://schemas.microsoft.com/office/powerpoint/2010/main" val="4109903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Candice</a:t>
            </a:r>
          </a:p>
          <a:p>
            <a:r>
              <a:rPr lang="en-CA" dirty="0"/>
              <a:t>20+ Agencies</a:t>
            </a:r>
          </a:p>
          <a:p>
            <a:r>
              <a:rPr lang="en-CA" dirty="0"/>
              <a:t>~47 Housing Programs, 10+ Support Services Programs</a:t>
            </a:r>
          </a:p>
        </p:txBody>
      </p:sp>
      <p:sp>
        <p:nvSpPr>
          <p:cNvPr id="4" name="Slide Number Placeholder 3"/>
          <p:cNvSpPr>
            <a:spLocks noGrp="1"/>
          </p:cNvSpPr>
          <p:nvPr>
            <p:ph type="sldNum" sz="quarter" idx="5"/>
          </p:nvPr>
        </p:nvSpPr>
        <p:spPr/>
        <p:txBody>
          <a:bodyPr/>
          <a:lstStyle/>
          <a:p>
            <a:fld id="{88FF9581-4539-4535-A345-D2FBA4988783}" type="slidenum">
              <a:rPr lang="en-US" smtClean="0"/>
              <a:t>20</a:t>
            </a:fld>
            <a:endParaRPr lang="en-US"/>
          </a:p>
        </p:txBody>
      </p:sp>
    </p:spTree>
    <p:extLst>
      <p:ext uri="{BB962C8B-B14F-4D97-AF65-F5344CB8AC3E}">
        <p14:creationId xmlns:p14="http://schemas.microsoft.com/office/powerpoint/2010/main" val="329063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Main location in the city to get a housing assessment </a:t>
            </a:r>
          </a:p>
          <a:p>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22</a:t>
            </a:fld>
            <a:endParaRPr lang="en-US"/>
          </a:p>
        </p:txBody>
      </p:sp>
    </p:spTree>
    <p:extLst>
      <p:ext uri="{BB962C8B-B14F-4D97-AF65-F5344CB8AC3E}">
        <p14:creationId xmlns:p14="http://schemas.microsoft.com/office/powerpoint/2010/main" val="1254174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Notes for Claire – </a:t>
            </a:r>
          </a:p>
          <a:p>
            <a:pPr marL="228600" indent="-228600">
              <a:buAutoNum type="arabicParenR"/>
            </a:pPr>
            <a:r>
              <a:rPr lang="en-CA" dirty="0"/>
              <a:t>Provide copies of the new system partner referral</a:t>
            </a:r>
            <a:r>
              <a:rPr lang="en-CA" baseline="0" dirty="0"/>
              <a:t> form and walk through how to complete</a:t>
            </a:r>
          </a:p>
          <a:p>
            <a:pPr marL="228600" indent="-228600">
              <a:buAutoNum type="arabicParenR"/>
            </a:pPr>
            <a:r>
              <a:rPr lang="en-CA" baseline="0" dirty="0"/>
              <a:t>Let them know it may not necessarily be our team who is deployed to meet with the client – it could be </a:t>
            </a:r>
            <a:r>
              <a:rPr lang="en-CA" baseline="0" dirty="0" err="1"/>
              <a:t>C2C</a:t>
            </a:r>
            <a:r>
              <a:rPr lang="en-CA" baseline="0" dirty="0"/>
              <a:t> if they are already connected, Encampment etc. It will be whoever is the best fit for the client. </a:t>
            </a:r>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25</a:t>
            </a:fld>
            <a:endParaRPr lang="en-US"/>
          </a:p>
        </p:txBody>
      </p:sp>
    </p:spTree>
    <p:extLst>
      <p:ext uri="{BB962C8B-B14F-4D97-AF65-F5344CB8AC3E}">
        <p14:creationId xmlns:p14="http://schemas.microsoft.com/office/powerpoint/2010/main" val="214059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Chronic, persistent mental illness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Over 18 years of 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Source of income (</a:t>
            </a:r>
            <a:r>
              <a:rPr kumimoji="0" lang="en-CA" sz="1200" b="0" i="0" u="none" strike="noStrike" kern="1200" cap="none" spc="0" normalizeH="0" baseline="0" noProof="0" dirty="0" err="1">
                <a:ln>
                  <a:noFill/>
                </a:ln>
                <a:solidFill>
                  <a:prstClr val="black"/>
                </a:solidFill>
                <a:effectLst/>
                <a:uLnTx/>
                <a:uFillTx/>
                <a:latin typeface="Calibri" panose="020F0502020204030204"/>
                <a:ea typeface="+mn-ea"/>
                <a:cs typeface="+mn-cs"/>
              </a:rPr>
              <a:t>AISH</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 CPP-D, AB Works, Employment Income)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Psychiatry / Case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Need for mental health supportive housing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Can independently manage physical health concerns (i.e.. insulin for diabetes)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Not have a diagnosis of dementia or organic brain disorder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Not currently aggressive / violent towards self or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All programs are single occupancy</a:t>
            </a:r>
          </a:p>
          <a:p>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pPr/>
              <a:t>33</a:t>
            </a:fld>
            <a:endParaRPr lang="en-US" dirty="0"/>
          </a:p>
        </p:txBody>
      </p:sp>
    </p:spTree>
    <p:extLst>
      <p:ext uri="{BB962C8B-B14F-4D97-AF65-F5344CB8AC3E}">
        <p14:creationId xmlns:p14="http://schemas.microsoft.com/office/powerpoint/2010/main" val="269676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200" dirty="0"/>
              <a:t>No elevators, pets</a:t>
            </a:r>
          </a:p>
          <a:p>
            <a:endParaRPr lang="en-CA" sz="1200" dirty="0"/>
          </a:p>
          <a:p>
            <a:pPr marL="285750" indent="-285750">
              <a:buFont typeface="Arial" panose="020B0604020202020204" pitchFamily="34" charset="0"/>
              <a:buChar char="•"/>
            </a:pPr>
            <a:r>
              <a:rPr lang="en-CA" sz="1200" dirty="0"/>
              <a:t>Smoking outside</a:t>
            </a:r>
          </a:p>
        </p:txBody>
      </p:sp>
      <p:sp>
        <p:nvSpPr>
          <p:cNvPr id="4" name="Slide Number Placeholder 3"/>
          <p:cNvSpPr>
            <a:spLocks noGrp="1"/>
          </p:cNvSpPr>
          <p:nvPr>
            <p:ph type="sldNum" sz="quarter" idx="5"/>
          </p:nvPr>
        </p:nvSpPr>
        <p:spPr/>
        <p:txBody>
          <a:bodyPr/>
          <a:lstStyle/>
          <a:p>
            <a:fld id="{88FF9581-4539-4535-A345-D2FBA4988783}" type="slidenum">
              <a:rPr lang="en-US" smtClean="0"/>
              <a:t>34</a:t>
            </a:fld>
            <a:endParaRPr lang="en-US"/>
          </a:p>
        </p:txBody>
      </p:sp>
    </p:spTree>
    <p:extLst>
      <p:ext uri="{BB962C8B-B14F-4D97-AF65-F5344CB8AC3E}">
        <p14:creationId xmlns:p14="http://schemas.microsoft.com/office/powerpoint/2010/main" val="236512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163">
              <a:defRPr/>
            </a:pPr>
            <a:r>
              <a:rPr lang="en-CA" dirty="0"/>
              <a:t>Candice</a:t>
            </a:r>
          </a:p>
          <a:p>
            <a:endParaRPr lang="en-CA" dirty="0"/>
          </a:p>
          <a:p>
            <a:r>
              <a:rPr lang="en-CA" dirty="0"/>
              <a:t>That is, homelessness encompasses a range of physical living situations, organized here in a typology that includes: </a:t>
            </a:r>
          </a:p>
          <a:p>
            <a:pPr marL="468081" indent="-468081">
              <a:buFont typeface="+mj-lt"/>
              <a:buAutoNum type="arabicParenR"/>
            </a:pPr>
            <a:endParaRPr lang="en-CA" dirty="0"/>
          </a:p>
          <a:p>
            <a:pPr marL="468081" indent="-468081">
              <a:buFont typeface="+mj-lt"/>
              <a:buAutoNum type="arabicParenR"/>
            </a:pPr>
            <a:r>
              <a:rPr lang="en-CA" dirty="0"/>
              <a:t>Unsheltered, or absolutely homeless and living on the streets or in places not intended for human habitation; </a:t>
            </a:r>
          </a:p>
          <a:p>
            <a:pPr marL="468081" indent="-468081">
              <a:buFont typeface="+mj-lt"/>
              <a:buAutoNum type="arabicParenR"/>
            </a:pPr>
            <a:r>
              <a:rPr lang="en-CA" dirty="0"/>
              <a:t>Emergency Sheltered, including those staying in overnight shelters for people who are homeless, as well as shelters for those impacted by family violence;</a:t>
            </a:r>
          </a:p>
          <a:p>
            <a:pPr marL="468081" indent="-468081">
              <a:buFont typeface="+mj-lt"/>
              <a:buAutoNum type="arabicParenR"/>
            </a:pPr>
            <a:r>
              <a:rPr lang="en-CA" dirty="0"/>
              <a:t>Provisionally Accommodated, referring to those whose accommodation is temporary or lacks security of tenure, and finally, </a:t>
            </a:r>
          </a:p>
          <a:p>
            <a:pPr marL="468081" indent="-468081">
              <a:buFont typeface="+mj-lt"/>
              <a:buAutoNum type="arabicParenR"/>
            </a:pPr>
            <a:r>
              <a:rPr lang="en-CA" dirty="0"/>
              <a:t>At Risk of Homelessness, referring to people who are not homeless, but whose current economic and/or housing situation is precarious or does not meet public health and safety standards. </a:t>
            </a:r>
          </a:p>
          <a:p>
            <a:pPr defTabSz="936163">
              <a:defRPr/>
            </a:pPr>
            <a:endParaRPr lang="en-CA" b="1" dirty="0"/>
          </a:p>
          <a:p>
            <a:pPr defTabSz="936163">
              <a:defRPr/>
            </a:pPr>
            <a:endParaRPr lang="en-CA" b="1" dirty="0"/>
          </a:p>
          <a:p>
            <a:pPr defTabSz="936163">
              <a:defRPr/>
            </a:pPr>
            <a:r>
              <a:rPr lang="en-CA" b="1" dirty="0"/>
              <a:t>It should be noted that for many people homelessness is not a static state but rather a fluid experience, </a:t>
            </a:r>
            <a:r>
              <a:rPr lang="en-CA" dirty="0"/>
              <a:t>where one’s shelter circumstances and options may shift and change quite dramatically and with frequency.  The</a:t>
            </a:r>
            <a:r>
              <a:rPr lang="en-CA" baseline="0" dirty="0"/>
              <a:t> experience is different for everyone – only commonality is that people are vulnerable and don’t have the income and supports to stay housed.  </a:t>
            </a:r>
            <a:endParaRPr lang="en-CA" dirty="0"/>
          </a:p>
          <a:p>
            <a:pPr defTabSz="936163">
              <a:defRPr/>
            </a:pPr>
            <a:endParaRPr lang="en-CA" dirty="0"/>
          </a:p>
          <a:p>
            <a:pPr fontAlgn="base"/>
            <a:endParaRPr lang="en-CA" dirty="0"/>
          </a:p>
          <a:p>
            <a:pPr defTabSz="936163" fontAlgn="base">
              <a:defRPr/>
            </a:pPr>
            <a:r>
              <a:rPr lang="en-CA" u="sng" dirty="0"/>
              <a:t>Sources:</a:t>
            </a:r>
            <a:r>
              <a:rPr lang="en-CA" baseline="0" dirty="0"/>
              <a:t> </a:t>
            </a:r>
            <a:r>
              <a:rPr lang="en-CA" dirty="0"/>
              <a:t>http://www.homelesshub.ca/sites/default/files/COHhomelessdefinition.pdf?_ga=1.116745408.77675506.1478802880</a:t>
            </a:r>
          </a:p>
          <a:p>
            <a:pPr fontAlgn="base"/>
            <a:endParaRPr lang="en-CA" dirty="0"/>
          </a:p>
          <a:p>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4</a:t>
            </a:fld>
            <a:endParaRPr lang="en-US"/>
          </a:p>
        </p:txBody>
      </p:sp>
    </p:spTree>
    <p:extLst>
      <p:ext uri="{BB962C8B-B14F-4D97-AF65-F5344CB8AC3E}">
        <p14:creationId xmlns:p14="http://schemas.microsoft.com/office/powerpoint/2010/main" val="285275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Macro: </a:t>
            </a:r>
          </a:p>
          <a:p>
            <a:pPr defTabSz="958444">
              <a:defRPr/>
            </a:pPr>
            <a:r>
              <a:rPr lang="en-CA" b="1" dirty="0"/>
              <a:t>Structural: </a:t>
            </a:r>
            <a:r>
              <a:rPr lang="en-CA" b="0" dirty="0"/>
              <a:t>affordable housing, income rates, lack of</a:t>
            </a:r>
            <a:r>
              <a:rPr lang="en-CA" b="0" baseline="0" dirty="0"/>
              <a:t> employment, health care, discrimination, economics</a:t>
            </a:r>
          </a:p>
          <a:p>
            <a:pPr defTabSz="958444">
              <a:defRPr/>
            </a:pPr>
            <a:r>
              <a:rPr lang="en-CA" b="1" baseline="0" dirty="0"/>
              <a:t>Systems Failures: </a:t>
            </a:r>
            <a:r>
              <a:rPr lang="en-CA" b="0" baseline="0" dirty="0"/>
              <a:t>support for immigrants and refugees, discharge planning for people leaving hospitals, corrections, and mental health/addictions facilities</a:t>
            </a:r>
          </a:p>
          <a:p>
            <a:pPr defTabSz="958444">
              <a:defRPr/>
            </a:pPr>
            <a:r>
              <a:rPr lang="en-CA" b="1" baseline="0" dirty="0"/>
              <a:t>Social determinants of health - </a:t>
            </a:r>
            <a:r>
              <a:rPr lang="en-US" dirty="0"/>
              <a:t>They include </a:t>
            </a:r>
            <a:r>
              <a:rPr lang="en-US" b="1" dirty="0"/>
              <a:t>income</a:t>
            </a:r>
            <a:r>
              <a:rPr lang="en-US" dirty="0"/>
              <a:t> and social status; social support networks; </a:t>
            </a:r>
            <a:r>
              <a:rPr lang="en-US" b="1" dirty="0"/>
              <a:t>education</a:t>
            </a:r>
            <a:r>
              <a:rPr lang="en-US" dirty="0"/>
              <a:t>; </a:t>
            </a:r>
            <a:r>
              <a:rPr lang="en-US" b="1" dirty="0"/>
              <a:t>employment</a:t>
            </a:r>
            <a:r>
              <a:rPr lang="en-US" dirty="0"/>
              <a:t>/working conditions; social environments; physical environments; personal health practices and coping skills; healthy child development; </a:t>
            </a:r>
            <a:r>
              <a:rPr lang="en-US" b="1" dirty="0"/>
              <a:t>gender</a:t>
            </a:r>
            <a:r>
              <a:rPr lang="en-US" dirty="0"/>
              <a:t>; and culture.</a:t>
            </a:r>
            <a:endParaRPr lang="en-CA" b="1" dirty="0"/>
          </a:p>
          <a:p>
            <a:endParaRPr lang="en-CA" dirty="0"/>
          </a:p>
          <a:p>
            <a:endParaRPr lang="en-CA" dirty="0"/>
          </a:p>
          <a:p>
            <a:endParaRPr lang="en-CA" dirty="0"/>
          </a:p>
          <a:p>
            <a:r>
              <a:rPr lang="en-CA" b="1" u="sng" dirty="0"/>
              <a:t>Sources:</a:t>
            </a:r>
            <a:r>
              <a:rPr lang="en-CA" b="1" dirty="0"/>
              <a:t> </a:t>
            </a:r>
            <a:r>
              <a:rPr lang="en-CA" dirty="0"/>
              <a:t>http://behindthenumbers.ca/2015/09/24/ten-things-to-know-about-homelessness-in-canada/</a:t>
            </a:r>
          </a:p>
          <a:p>
            <a:endParaRPr lang="en-CA" dirty="0"/>
          </a:p>
          <a:p>
            <a:r>
              <a:rPr lang="en-CA" dirty="0"/>
              <a:t>http://homelesshub.ca/about-homelessness/homelessness-101</a:t>
            </a:r>
          </a:p>
        </p:txBody>
      </p:sp>
      <p:sp>
        <p:nvSpPr>
          <p:cNvPr id="4" name="Slide Number Placeholder 3"/>
          <p:cNvSpPr>
            <a:spLocks noGrp="1"/>
          </p:cNvSpPr>
          <p:nvPr>
            <p:ph type="sldNum" sz="quarter" idx="5"/>
          </p:nvPr>
        </p:nvSpPr>
        <p:spPr/>
        <p:txBody>
          <a:bodyPr/>
          <a:lstStyle/>
          <a:p>
            <a:fld id="{88FF9581-4539-4535-A345-D2FBA4988783}" type="slidenum">
              <a:rPr lang="en-US" smtClean="0"/>
              <a:t>5</a:t>
            </a:fld>
            <a:endParaRPr lang="en-US"/>
          </a:p>
        </p:txBody>
      </p:sp>
    </p:spTree>
    <p:extLst>
      <p:ext uri="{BB962C8B-B14F-4D97-AF65-F5344CB8AC3E}">
        <p14:creationId xmlns:p14="http://schemas.microsoft.com/office/powerpoint/2010/main" val="88962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dirty="0"/>
              <a:t>Significant research has been done that explores the cost of housing someone in jail, hospitals or the shelter system compared to housing them in social or supportive housing. The difference is quite shocking. In a 2005 study by Pomeroy which looked at costs in four Canadian cities, institutional responses (jails, hospitals etc.) cost $66,000-$120,000 annually, emergency shelters cost $13,000-$42,000 annually whereas supportive and transitional housing cost $13,000-$18,000 and affordable housing without supports was a mere $5,000-$8,000. </a:t>
            </a:r>
          </a:p>
          <a:p>
            <a:pPr fontAlgn="base"/>
            <a:endParaRPr lang="en-CA" dirty="0"/>
          </a:p>
          <a:p>
            <a:pPr fontAlgn="base"/>
            <a:r>
              <a:rPr lang="en-CA" b="1" dirty="0"/>
              <a:t>This cost analysis doesn’t look at the social and human costs. </a:t>
            </a:r>
            <a:r>
              <a:rPr lang="en-CA" dirty="0"/>
              <a:t>Not only is putting someone in housing cheaper, it is also much more humane. The longer someone remains homeless the greater likelihood that their physical and mental health will deteriorate and there is an increased chance of an early death.</a:t>
            </a:r>
          </a:p>
          <a:p>
            <a:pPr fontAlgn="base"/>
            <a:r>
              <a:rPr lang="en-CA" dirty="0"/>
              <a:t>Significant research has been done that explores the cost of housing someone in jail, hospitals or the shelter system compared to housing them in social or supportive housing. The difference is quite shocking. In a 2005 study by Pomeroy which looked at costs in four Canadian cities, institutional responses (jails, hospitals etc.) cost $66,000-$120,000 annually, emergency shelters cost $13,000-$42,000 annually whereas supportive and transitional housing cost $13,000-$18,000 and affordable housing without supports was a mere $5,000-$8,000. </a:t>
            </a:r>
          </a:p>
          <a:p>
            <a:pPr fontAlgn="base"/>
            <a:endParaRPr lang="en-CA" dirty="0"/>
          </a:p>
          <a:p>
            <a:pPr fontAlgn="base"/>
            <a:r>
              <a:rPr lang="en-CA" b="1" dirty="0"/>
              <a:t>This cost analysis doesn’t look at the social and human costs. </a:t>
            </a:r>
            <a:r>
              <a:rPr lang="en-CA" dirty="0"/>
              <a:t>Not only is putting someone in housing cheaper, it is also much more humane. The longer someone remains homeless the greater likelihood that their physical and mental health will deteriorate and there is an increased chance of an early death.</a:t>
            </a:r>
          </a:p>
          <a:p>
            <a:pPr fontAlgn="base"/>
            <a:endParaRPr lang="en-CA" dirty="0"/>
          </a:p>
          <a:p>
            <a:pPr defTabSz="936163">
              <a:defRPr/>
            </a:pPr>
            <a:r>
              <a:rPr lang="en-CA" u="sng" dirty="0"/>
              <a:t>Source:</a:t>
            </a:r>
            <a:r>
              <a:rPr lang="en-CA" dirty="0"/>
              <a:t> https://vimeo.com/83631173</a:t>
            </a:r>
          </a:p>
          <a:p>
            <a:pPr defTabSz="936163">
              <a:defRPr/>
            </a:pPr>
            <a:endParaRPr lang="en-CA" dirty="0"/>
          </a:p>
          <a:p>
            <a:pPr defTabSz="936163">
              <a:defRPr/>
            </a:pPr>
            <a:r>
              <a:rPr lang="en-CA" dirty="0"/>
              <a:t>http://homelesshub.ca/about-homelessness/homelessness-101/cost-analysis-homelessness</a:t>
            </a:r>
          </a:p>
          <a:p>
            <a:pPr fontAlgn="base"/>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6</a:t>
            </a:fld>
            <a:endParaRPr lang="en-US"/>
          </a:p>
        </p:txBody>
      </p:sp>
    </p:spTree>
    <p:extLst>
      <p:ext uri="{BB962C8B-B14F-4D97-AF65-F5344CB8AC3E}">
        <p14:creationId xmlns:p14="http://schemas.microsoft.com/office/powerpoint/2010/main" val="16750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Source: http://www.cbc.ca/news/health/toronto-calgary-homeless-palliative-care-health-end-of-life-1.3937391</a:t>
            </a:r>
          </a:p>
          <a:p>
            <a:endParaRPr lang="en-CA" dirty="0"/>
          </a:p>
          <a:p>
            <a:r>
              <a:rPr lang="en-CA" dirty="0"/>
              <a:t>From</a:t>
            </a:r>
            <a:r>
              <a:rPr lang="en-CA" baseline="0" dirty="0"/>
              <a:t> one study on homelessness</a:t>
            </a:r>
          </a:p>
          <a:p>
            <a:endParaRPr lang="en-CA" baseline="0" dirty="0"/>
          </a:p>
          <a:p>
            <a:r>
              <a:rPr lang="en-CA" sz="1200" b="0" i="0" u="sng" kern="1200" dirty="0">
                <a:solidFill>
                  <a:schemeClr val="tx1"/>
                </a:solidFill>
                <a:effectLst/>
                <a:ea typeface="+mn-ea"/>
                <a:cs typeface="+mn-cs"/>
              </a:rPr>
              <a:t>“Because, ultimately, homelessness is a palliative condition unless treated with housing.” </a:t>
            </a:r>
            <a:r>
              <a:rPr lang="en-CA" sz="1200" b="0" i="0" u="none" kern="1200" dirty="0">
                <a:solidFill>
                  <a:schemeClr val="tx1"/>
                </a:solidFill>
                <a:effectLst/>
                <a:ea typeface="+mn-ea"/>
                <a:cs typeface="+mn-cs"/>
              </a:rPr>
              <a:t> Abe </a:t>
            </a:r>
            <a:r>
              <a:rPr lang="en-CA" sz="1200" b="0" i="0" u="none" kern="1200" dirty="0" err="1">
                <a:solidFill>
                  <a:schemeClr val="tx1"/>
                </a:solidFill>
                <a:effectLst/>
                <a:ea typeface="+mn-ea"/>
                <a:cs typeface="+mn-cs"/>
              </a:rPr>
              <a:t>Oudshoorn</a:t>
            </a:r>
            <a:r>
              <a:rPr lang="en-CA" sz="1200" b="0" i="0" u="none" kern="1200" dirty="0">
                <a:solidFill>
                  <a:schemeClr val="tx1"/>
                </a:solidFill>
                <a:effectLst/>
                <a:ea typeface="+mn-ea"/>
                <a:cs typeface="+mn-cs"/>
              </a:rPr>
              <a:t> https://www.homelesshub.ca/blog/homelessness-palliative-condition-unless%E2%80%A6</a:t>
            </a:r>
          </a:p>
          <a:p>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7</a:t>
            </a:fld>
            <a:endParaRPr lang="en-US"/>
          </a:p>
        </p:txBody>
      </p:sp>
    </p:spTree>
    <p:extLst>
      <p:ext uri="{BB962C8B-B14F-4D97-AF65-F5344CB8AC3E}">
        <p14:creationId xmlns:p14="http://schemas.microsoft.com/office/powerpoint/2010/main" val="388823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PiT</a:t>
            </a:r>
            <a:r>
              <a:rPr lang="en-CA" dirty="0"/>
              <a:t> – 2018 is Alberta’s 3</a:t>
            </a:r>
            <a:r>
              <a:rPr lang="en-CA" baseline="30000" dirty="0"/>
              <a:t>rd</a:t>
            </a:r>
            <a:r>
              <a:rPr lang="en-CA" dirty="0"/>
              <a:t> province-wide collaborative count to measure the portrait of homelessness on a single, given night. 940 volunteers across the 7 </a:t>
            </a:r>
            <a:r>
              <a:rPr lang="en-CA" dirty="0" err="1"/>
              <a:t>Citites</a:t>
            </a:r>
            <a:r>
              <a:rPr lang="en-CA" dirty="0"/>
              <a:t> – shelters, temporary housing, remand centres, hospitals, police processing units and city-specific sites provide data on who is in their care at that time.</a:t>
            </a:r>
          </a:p>
          <a:p>
            <a:r>
              <a:rPr lang="en-CA" dirty="0"/>
              <a:t>Everyone Counts 2018 is part of the nationally coordinated </a:t>
            </a:r>
            <a:r>
              <a:rPr lang="en-CA" dirty="0" err="1"/>
              <a:t>PiT</a:t>
            </a:r>
            <a:r>
              <a:rPr lang="en-CA" dirty="0"/>
              <a:t> Count funded through the Federal Gov’t Homelessness </a:t>
            </a:r>
            <a:r>
              <a:rPr lang="en-CA" dirty="0" err="1"/>
              <a:t>Partnerering</a:t>
            </a:r>
            <a:r>
              <a:rPr lang="en-CA" dirty="0"/>
              <a:t> Strategy – this was AB’s first time as part of the nationally coordinated count</a:t>
            </a:r>
          </a:p>
          <a:p>
            <a:r>
              <a:rPr lang="en-CA" dirty="0"/>
              <a:t>What does this</a:t>
            </a:r>
            <a:r>
              <a:rPr lang="en-CA" baseline="0" dirty="0"/>
              <a:t> mean? This means that Calgary is the epicentre of homelessness in Alberta with 60%.</a:t>
            </a:r>
          </a:p>
          <a:p>
            <a:r>
              <a:rPr lang="en-CA" baseline="0" dirty="0"/>
              <a:t>The 2018 </a:t>
            </a:r>
            <a:r>
              <a:rPr lang="en-CA" baseline="0" dirty="0" err="1"/>
              <a:t>PiT</a:t>
            </a:r>
            <a:r>
              <a:rPr lang="en-CA" baseline="0" dirty="0"/>
              <a:t> count enumerated 2,911 people experiencing homelessness in Calgary, showing a decrease in homelessness number from 3,222 in 2016</a:t>
            </a:r>
          </a:p>
          <a:p>
            <a:r>
              <a:rPr lang="en-CA" baseline="0" dirty="0"/>
              <a:t>Totals:</a:t>
            </a:r>
            <a:br>
              <a:rPr lang="en-CA" baseline="0" dirty="0"/>
            </a:br>
            <a:r>
              <a:rPr lang="en-CA" baseline="0" dirty="0"/>
              <a:t>Calgary: 2911</a:t>
            </a:r>
          </a:p>
          <a:p>
            <a:r>
              <a:rPr lang="en-CA" baseline="0" dirty="0"/>
              <a:t>Edmonton: 1971</a:t>
            </a:r>
          </a:p>
          <a:p>
            <a:r>
              <a:rPr lang="en-CA" baseline="0" dirty="0"/>
              <a:t>Wood Buffalo/Fort Mac: 190</a:t>
            </a:r>
          </a:p>
          <a:p>
            <a:r>
              <a:rPr lang="en-CA" baseline="0" dirty="0"/>
              <a:t>Grand Prairie: 228</a:t>
            </a:r>
          </a:p>
          <a:p>
            <a:r>
              <a:rPr lang="en-CA" baseline="0" dirty="0"/>
              <a:t>Lethbridge: 223</a:t>
            </a:r>
          </a:p>
          <a:p>
            <a:r>
              <a:rPr lang="en-CA" baseline="0" dirty="0"/>
              <a:t>Medicine Hat: 68</a:t>
            </a:r>
          </a:p>
          <a:p>
            <a:r>
              <a:rPr lang="en-CA" baseline="0" dirty="0"/>
              <a:t>Red Deer: 144</a:t>
            </a:r>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8</a:t>
            </a:fld>
            <a:endParaRPr lang="en-US"/>
          </a:p>
        </p:txBody>
      </p:sp>
    </p:spTree>
    <p:extLst>
      <p:ext uri="{BB962C8B-B14F-4D97-AF65-F5344CB8AC3E}">
        <p14:creationId xmlns:p14="http://schemas.microsoft.com/office/powerpoint/2010/main" val="2152144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2018 PIT numbers is down from 3,222 count in 2016</a:t>
            </a:r>
          </a:p>
          <a:p>
            <a:r>
              <a:rPr lang="en-CA" dirty="0"/>
              <a:t>Only 2% are unsheltered, and less than half are in Shelter, and the other half are hard to see. </a:t>
            </a:r>
          </a:p>
          <a:p>
            <a:r>
              <a:rPr lang="en-CA" dirty="0"/>
              <a:t>73% Male, 25% female</a:t>
            </a:r>
          </a:p>
          <a:p>
            <a:r>
              <a:rPr lang="en-CA" dirty="0"/>
              <a:t>26% identified as Indigenous while making up only 7% of the populations</a:t>
            </a:r>
          </a:p>
          <a:p>
            <a:r>
              <a:rPr lang="en-CA" dirty="0"/>
              <a:t>- Data from Calgary Counts previous to 2018 show that if we had done nothing, homelessness today could have reached almost 14,000 – instead we have housed over 10,000 </a:t>
            </a:r>
          </a:p>
          <a:p>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9</a:t>
            </a:fld>
            <a:endParaRPr lang="en-US"/>
          </a:p>
        </p:txBody>
      </p:sp>
    </p:spTree>
    <p:extLst>
      <p:ext uri="{BB962C8B-B14F-4D97-AF65-F5344CB8AC3E}">
        <p14:creationId xmlns:p14="http://schemas.microsoft.com/office/powerpoint/2010/main" val="338707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the system level leader for Calgary’s Homeless-Serving System of Care and we are uniquely positioned to identify service gaps and develop innovative solutions to respond to homelessness in data-driven, effective and compassionate ways.</a:t>
            </a:r>
            <a:endParaRPr lang="en-CA" sz="1050" dirty="0"/>
          </a:p>
          <a:p>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10</a:t>
            </a:fld>
            <a:endParaRPr lang="en-US"/>
          </a:p>
        </p:txBody>
      </p:sp>
    </p:spTree>
    <p:extLst>
      <p:ext uri="{BB962C8B-B14F-4D97-AF65-F5344CB8AC3E}">
        <p14:creationId xmlns:p14="http://schemas.microsoft.com/office/powerpoint/2010/main" val="44974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sz="1300" dirty="0"/>
              <a:t>Ecosystem graphic – explain how HSSC catches those who fall through the cracks of primary public systems.</a:t>
            </a:r>
            <a:endParaRPr lang="en-CA" sz="1100" dirty="0"/>
          </a:p>
          <a:p>
            <a:pPr lvl="1"/>
            <a:r>
              <a:rPr lang="en-CA" sz="1300" dirty="0"/>
              <a:t>Lack of innovation and transformation – in public systems like health and justice, we see barriers to necessary systems change.</a:t>
            </a:r>
            <a:endParaRPr lang="en-CA" sz="1100" dirty="0"/>
          </a:p>
          <a:p>
            <a:pPr lvl="1"/>
            <a:r>
              <a:rPr lang="en-CA" sz="1300" dirty="0"/>
              <a:t>Example – how much AHS spends on complex clients as a portion of their total spending.</a:t>
            </a:r>
            <a:endParaRPr lang="en-CA" sz="1100" dirty="0"/>
          </a:p>
          <a:p>
            <a:pPr lvl="1"/>
            <a:r>
              <a:rPr lang="en-CA" sz="1300" dirty="0"/>
              <a:t>Mental health and addiction services – both services require system planning and a coordinated approach to meet the needs of our client population.</a:t>
            </a:r>
            <a:endParaRPr lang="en-CA" sz="1100" dirty="0"/>
          </a:p>
          <a:p>
            <a:endParaRPr lang="en-CA" dirty="0"/>
          </a:p>
        </p:txBody>
      </p:sp>
      <p:sp>
        <p:nvSpPr>
          <p:cNvPr id="4" name="Slide Number Placeholder 3"/>
          <p:cNvSpPr>
            <a:spLocks noGrp="1"/>
          </p:cNvSpPr>
          <p:nvPr>
            <p:ph type="sldNum" sz="quarter" idx="5"/>
          </p:nvPr>
        </p:nvSpPr>
        <p:spPr/>
        <p:txBody>
          <a:bodyPr/>
          <a:lstStyle/>
          <a:p>
            <a:fld id="{88FF9581-4539-4535-A345-D2FBA4988783}" type="slidenum">
              <a:rPr lang="en-US" smtClean="0"/>
              <a:t>11</a:t>
            </a:fld>
            <a:endParaRPr lang="en-US"/>
          </a:p>
        </p:txBody>
      </p:sp>
    </p:spTree>
    <p:extLst>
      <p:ext uri="{BB962C8B-B14F-4D97-AF65-F5344CB8AC3E}">
        <p14:creationId xmlns:p14="http://schemas.microsoft.com/office/powerpoint/2010/main" val="1266332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4" name="Date Placeholder 3"/>
          <p:cNvSpPr>
            <a:spLocks noGrp="1"/>
          </p:cNvSpPr>
          <p:nvPr>
            <p:ph type="dt" sz="half" idx="10"/>
          </p:nvPr>
        </p:nvSpPr>
        <p:spPr/>
        <p:txBody>
          <a:bodyPr/>
          <a:lstStyle/>
          <a:p>
            <a:fld id="{ED6BA390-87C0-4249-BD50-0FD95E544244}" type="datetimeFigureOut">
              <a:rPr lang="en-CA" smtClean="0"/>
              <a:t>2021-02-12</a:t>
            </a:fld>
            <a:endParaRPr lang="en-CA"/>
          </a:p>
        </p:txBody>
      </p:sp>
      <p:sp>
        <p:nvSpPr>
          <p:cNvPr id="5" name="Footer Placeholder 4"/>
          <p:cNvSpPr>
            <a:spLocks noGrp="1"/>
          </p:cNvSpPr>
          <p:nvPr>
            <p:ph type="ftr" sz="quarter" idx="11"/>
          </p:nvPr>
        </p:nvSpPr>
        <p:spPr/>
        <p:txBody>
          <a:bodyPr/>
          <a:lstStyle/>
          <a:p>
            <a:endParaRPr lang="en-CA"/>
          </a:p>
        </p:txBody>
      </p:sp>
      <p:sp>
        <p:nvSpPr>
          <p:cNvPr id="17" name="Title 1">
            <a:extLst>
              <a:ext uri="{FF2B5EF4-FFF2-40B4-BE49-F238E27FC236}">
                <a16:creationId xmlns:a16="http://schemas.microsoft.com/office/drawing/2014/main" id="{068508EC-F0FF-4390-9145-D2FB5491E425}"/>
              </a:ext>
            </a:extLst>
          </p:cNvPr>
          <p:cNvSpPr>
            <a:spLocks noGrp="1"/>
          </p:cNvSpPr>
          <p:nvPr>
            <p:ph type="ctrTitle"/>
          </p:nvPr>
        </p:nvSpPr>
        <p:spPr>
          <a:xfrm>
            <a:off x="1524000" y="2121088"/>
            <a:ext cx="9144000" cy="1950583"/>
          </a:xfrm>
        </p:spPr>
        <p:txBody>
          <a:bodyPr anchor="b"/>
          <a:lstStyle>
            <a:lvl1pPr algn="ctr">
              <a:defRPr sz="4500">
                <a:solidFill>
                  <a:schemeClr val="tx2"/>
                </a:solidFill>
                <a:latin typeface="Gotham Light" pitchFamily="50" charset="0"/>
              </a:defRPr>
            </a:lvl1pPr>
          </a:lstStyle>
          <a:p>
            <a:r>
              <a:rPr lang="en-US" dirty="0"/>
              <a:t>Click to edit Master title style</a:t>
            </a:r>
            <a:endParaRPr lang="en-CA" dirty="0"/>
          </a:p>
        </p:txBody>
      </p:sp>
      <p:sp>
        <p:nvSpPr>
          <p:cNvPr id="18" name="Subtitle 2">
            <a:extLst>
              <a:ext uri="{FF2B5EF4-FFF2-40B4-BE49-F238E27FC236}">
                <a16:creationId xmlns:a16="http://schemas.microsoft.com/office/drawing/2014/main" id="{765266EF-CC2C-40C4-B5F2-3F62C2BD0778}"/>
              </a:ext>
            </a:extLst>
          </p:cNvPr>
          <p:cNvSpPr>
            <a:spLocks noGrp="1"/>
          </p:cNvSpPr>
          <p:nvPr>
            <p:ph type="subTitle" idx="1"/>
          </p:nvPr>
        </p:nvSpPr>
        <p:spPr>
          <a:xfrm>
            <a:off x="1524000" y="4145103"/>
            <a:ext cx="9144000" cy="11126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dirty="0"/>
          </a:p>
        </p:txBody>
      </p:sp>
      <p:pic>
        <p:nvPicPr>
          <p:cNvPr id="8" name="Picture 7">
            <a:extLst>
              <a:ext uri="{FF2B5EF4-FFF2-40B4-BE49-F238E27FC236}">
                <a16:creationId xmlns:a16="http://schemas.microsoft.com/office/drawing/2014/main" id="{1C575FBB-1945-49A1-96F3-BB8F9C25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2363" y="454470"/>
            <a:ext cx="4347274" cy="882055"/>
          </a:xfrm>
          <a:prstGeom prst="rect">
            <a:avLst/>
          </a:prstGeom>
        </p:spPr>
      </p:pic>
    </p:spTree>
    <p:extLst>
      <p:ext uri="{BB962C8B-B14F-4D97-AF65-F5344CB8AC3E}">
        <p14:creationId xmlns:p14="http://schemas.microsoft.com/office/powerpoint/2010/main" val="179814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86B50350-9386-4E0D-B75F-8B045C0BBF04}"/>
              </a:ext>
            </a:extLst>
          </p:cNvPr>
          <p:cNvSpPr>
            <a:spLocks noGrp="1"/>
          </p:cNvSpPr>
          <p:nvPr>
            <p:ph type="title"/>
          </p:nvPr>
        </p:nvSpPr>
        <p:spPr>
          <a:xfrm>
            <a:off x="838200" y="50199"/>
            <a:ext cx="10515600" cy="547708"/>
          </a:xfrm>
          <a:prstGeom prst="rect">
            <a:avLst/>
          </a:prstGeom>
        </p:spPr>
        <p:txBody>
          <a:bodyPr vert="horz" lIns="91440" tIns="45720" rIns="91440" bIns="45720" rtlCol="0" anchor="ctr">
            <a:normAutofit/>
          </a:bodyPr>
          <a:lstStyle>
            <a:lvl1pPr>
              <a:defRPr>
                <a:latin typeface="Gotham Light" pitchFamily="50" charset="0"/>
              </a:defRPr>
            </a:lvl1pPr>
          </a:lstStyle>
          <a:p>
            <a:r>
              <a:rPr lang="en-US" dirty="0"/>
              <a:t>Click to edit Master title style</a:t>
            </a:r>
            <a:endParaRPr lang="en-CA" dirty="0"/>
          </a:p>
        </p:txBody>
      </p:sp>
      <p:sp>
        <p:nvSpPr>
          <p:cNvPr id="10" name="Text Placeholder 2">
            <a:extLst>
              <a:ext uri="{FF2B5EF4-FFF2-40B4-BE49-F238E27FC236}">
                <a16:creationId xmlns:a16="http://schemas.microsoft.com/office/drawing/2014/main" id="{16DB3718-B4C7-42C2-BF63-46FBE11F4B4C}"/>
              </a:ext>
            </a:extLst>
          </p:cNvPr>
          <p:cNvSpPr>
            <a:spLocks noGrp="1"/>
          </p:cNvSpPr>
          <p:nvPr>
            <p:ph idx="1"/>
          </p:nvPr>
        </p:nvSpPr>
        <p:spPr>
          <a:xfrm>
            <a:off x="838200" y="798025"/>
            <a:ext cx="10515600" cy="55041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Date Placeholder 3">
            <a:extLst>
              <a:ext uri="{FF2B5EF4-FFF2-40B4-BE49-F238E27FC236}">
                <a16:creationId xmlns:a16="http://schemas.microsoft.com/office/drawing/2014/main" id="{140122AF-04E5-470C-8504-219E893F2876}"/>
              </a:ext>
            </a:extLst>
          </p:cNvPr>
          <p:cNvSpPr>
            <a:spLocks noGrp="1"/>
          </p:cNvSpPr>
          <p:nvPr>
            <p:ph type="dt" sz="half" idx="2"/>
          </p:nvPr>
        </p:nvSpPr>
        <p:spPr>
          <a:xfrm>
            <a:off x="838200" y="6483392"/>
            <a:ext cx="2743200" cy="238084"/>
          </a:xfrm>
          <a:prstGeom prst="rect">
            <a:avLst/>
          </a:prstGeom>
        </p:spPr>
        <p:txBody>
          <a:bodyPr vert="horz" lIns="91440" tIns="45720" rIns="91440" bIns="45720" rtlCol="0" anchor="ctr"/>
          <a:lstStyle>
            <a:lvl1pPr algn="l">
              <a:defRPr sz="900">
                <a:solidFill>
                  <a:schemeClr val="tx1">
                    <a:tint val="75000"/>
                  </a:schemeClr>
                </a:solidFill>
              </a:defRPr>
            </a:lvl1pPr>
          </a:lstStyle>
          <a:p>
            <a:fld id="{ED6BA390-87C0-4249-BD50-0FD95E544244}" type="datetimeFigureOut">
              <a:rPr lang="en-CA" smtClean="0"/>
              <a:t>2021-02-12</a:t>
            </a:fld>
            <a:endParaRPr lang="en-CA"/>
          </a:p>
        </p:txBody>
      </p:sp>
      <p:sp>
        <p:nvSpPr>
          <p:cNvPr id="12" name="Footer Placeholder 4">
            <a:extLst>
              <a:ext uri="{FF2B5EF4-FFF2-40B4-BE49-F238E27FC236}">
                <a16:creationId xmlns:a16="http://schemas.microsoft.com/office/drawing/2014/main" id="{97400C54-AE78-41A2-8ECB-A2C68D3A200E}"/>
              </a:ext>
            </a:extLst>
          </p:cNvPr>
          <p:cNvSpPr>
            <a:spLocks noGrp="1"/>
          </p:cNvSpPr>
          <p:nvPr>
            <p:ph type="ftr" sz="quarter" idx="3"/>
          </p:nvPr>
        </p:nvSpPr>
        <p:spPr>
          <a:xfrm>
            <a:off x="4038600" y="6483392"/>
            <a:ext cx="4114800" cy="23808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Tree>
    <p:extLst>
      <p:ext uri="{BB962C8B-B14F-4D97-AF65-F5344CB8AC3E}">
        <p14:creationId xmlns:p14="http://schemas.microsoft.com/office/powerpoint/2010/main" val="40572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5D465F-28E1-4187-BFBA-EAEE12B53BE3}"/>
              </a:ext>
            </a:extLst>
          </p:cNvPr>
          <p:cNvSpPr>
            <a:spLocks noGrp="1"/>
          </p:cNvSpPr>
          <p:nvPr>
            <p:ph type="title"/>
          </p:nvPr>
        </p:nvSpPr>
        <p:spPr>
          <a:xfrm>
            <a:off x="838200" y="50199"/>
            <a:ext cx="10515600" cy="547708"/>
          </a:xfrm>
          <a:prstGeom prst="rect">
            <a:avLst/>
          </a:prstGeom>
        </p:spPr>
        <p:txBody>
          <a:bodyPr vert="horz" lIns="91440" tIns="45720" rIns="91440" bIns="45720" rtlCol="0" anchor="ctr">
            <a:normAutofit/>
          </a:bodyPr>
          <a:lstStyle>
            <a:lvl1pPr>
              <a:defRPr>
                <a:latin typeface="Gotham Light" pitchFamily="50" charset="0"/>
              </a:defRPr>
            </a:lvl1pPr>
          </a:lstStyle>
          <a:p>
            <a:r>
              <a:rPr lang="en-US" dirty="0"/>
              <a:t>Click to edit Master title style</a:t>
            </a:r>
            <a:endParaRPr lang="en-CA" dirty="0"/>
          </a:p>
        </p:txBody>
      </p:sp>
      <p:sp>
        <p:nvSpPr>
          <p:cNvPr id="10" name="Date Placeholder 3">
            <a:extLst>
              <a:ext uri="{FF2B5EF4-FFF2-40B4-BE49-F238E27FC236}">
                <a16:creationId xmlns:a16="http://schemas.microsoft.com/office/drawing/2014/main" id="{EBE9BAD2-2594-4D52-A36A-ABC7E75ED219}"/>
              </a:ext>
            </a:extLst>
          </p:cNvPr>
          <p:cNvSpPr>
            <a:spLocks noGrp="1"/>
          </p:cNvSpPr>
          <p:nvPr>
            <p:ph type="dt" sz="half" idx="2"/>
          </p:nvPr>
        </p:nvSpPr>
        <p:spPr>
          <a:xfrm>
            <a:off x="838200" y="6483392"/>
            <a:ext cx="2743200" cy="238084"/>
          </a:xfrm>
          <a:prstGeom prst="rect">
            <a:avLst/>
          </a:prstGeom>
        </p:spPr>
        <p:txBody>
          <a:bodyPr vert="horz" lIns="91440" tIns="45720" rIns="91440" bIns="45720" rtlCol="0" anchor="ctr"/>
          <a:lstStyle>
            <a:lvl1pPr algn="l">
              <a:defRPr sz="900">
                <a:solidFill>
                  <a:schemeClr val="tx1">
                    <a:tint val="75000"/>
                  </a:schemeClr>
                </a:solidFill>
              </a:defRPr>
            </a:lvl1pPr>
          </a:lstStyle>
          <a:p>
            <a:fld id="{ED6BA390-87C0-4249-BD50-0FD95E544244}" type="datetimeFigureOut">
              <a:rPr lang="en-CA" smtClean="0"/>
              <a:t>2021-02-12</a:t>
            </a:fld>
            <a:endParaRPr lang="en-CA"/>
          </a:p>
        </p:txBody>
      </p:sp>
      <p:sp>
        <p:nvSpPr>
          <p:cNvPr id="11" name="Footer Placeholder 4">
            <a:extLst>
              <a:ext uri="{FF2B5EF4-FFF2-40B4-BE49-F238E27FC236}">
                <a16:creationId xmlns:a16="http://schemas.microsoft.com/office/drawing/2014/main" id="{94320F6D-1E44-4861-8076-F69A8B420A53}"/>
              </a:ext>
            </a:extLst>
          </p:cNvPr>
          <p:cNvSpPr>
            <a:spLocks noGrp="1"/>
          </p:cNvSpPr>
          <p:nvPr>
            <p:ph type="ftr" sz="quarter" idx="3"/>
          </p:nvPr>
        </p:nvSpPr>
        <p:spPr>
          <a:xfrm>
            <a:off x="4038600" y="6483392"/>
            <a:ext cx="4114800" cy="23808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Tree>
    <p:extLst>
      <p:ext uri="{BB962C8B-B14F-4D97-AF65-F5344CB8AC3E}">
        <p14:creationId xmlns:p14="http://schemas.microsoft.com/office/powerpoint/2010/main" val="3208380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7D11AC9-40BE-4D7C-9352-D61BF328E521}"/>
              </a:ext>
            </a:extLst>
          </p:cNvPr>
          <p:cNvSpPr>
            <a:spLocks noGrp="1"/>
          </p:cNvSpPr>
          <p:nvPr>
            <p:ph type="dt" sz="half" idx="2"/>
          </p:nvPr>
        </p:nvSpPr>
        <p:spPr>
          <a:xfrm>
            <a:off x="838200" y="6483392"/>
            <a:ext cx="2743200" cy="238084"/>
          </a:xfrm>
          <a:prstGeom prst="rect">
            <a:avLst/>
          </a:prstGeom>
        </p:spPr>
        <p:txBody>
          <a:bodyPr vert="horz" lIns="91440" tIns="45720" rIns="91440" bIns="45720" rtlCol="0" anchor="ctr"/>
          <a:lstStyle>
            <a:lvl1pPr algn="l">
              <a:defRPr sz="900">
                <a:solidFill>
                  <a:schemeClr val="tx1">
                    <a:tint val="75000"/>
                  </a:schemeClr>
                </a:solidFill>
              </a:defRPr>
            </a:lvl1pPr>
          </a:lstStyle>
          <a:p>
            <a:fld id="{ED6BA390-87C0-4249-BD50-0FD95E544244}" type="datetimeFigureOut">
              <a:rPr lang="en-CA" smtClean="0"/>
              <a:t>2021-02-12</a:t>
            </a:fld>
            <a:endParaRPr lang="en-CA"/>
          </a:p>
        </p:txBody>
      </p:sp>
      <p:sp>
        <p:nvSpPr>
          <p:cNvPr id="6" name="Footer Placeholder 4">
            <a:extLst>
              <a:ext uri="{FF2B5EF4-FFF2-40B4-BE49-F238E27FC236}">
                <a16:creationId xmlns:a16="http://schemas.microsoft.com/office/drawing/2014/main" id="{C52E34D6-4FB0-4128-9260-818640FB18E5}"/>
              </a:ext>
            </a:extLst>
          </p:cNvPr>
          <p:cNvSpPr>
            <a:spLocks noGrp="1"/>
          </p:cNvSpPr>
          <p:nvPr>
            <p:ph type="ftr" sz="quarter" idx="3"/>
          </p:nvPr>
        </p:nvSpPr>
        <p:spPr>
          <a:xfrm>
            <a:off x="4038600" y="6483392"/>
            <a:ext cx="4114800" cy="23808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Tree>
    <p:extLst>
      <p:ext uri="{BB962C8B-B14F-4D97-AF65-F5344CB8AC3E}">
        <p14:creationId xmlns:p14="http://schemas.microsoft.com/office/powerpoint/2010/main" val="193797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4" name="Date Placeholder 3"/>
          <p:cNvSpPr>
            <a:spLocks noGrp="1"/>
          </p:cNvSpPr>
          <p:nvPr>
            <p:ph type="dt" sz="half" idx="10"/>
          </p:nvPr>
        </p:nvSpPr>
        <p:spPr/>
        <p:txBody>
          <a:bodyPr/>
          <a:lstStyle/>
          <a:p>
            <a:fld id="{ED6BA390-87C0-4249-BD50-0FD95E544244}" type="datetimeFigureOut">
              <a:rPr lang="en-CA" smtClean="0"/>
              <a:t>2021-02-12</a:t>
            </a:fld>
            <a:endParaRPr lang="en-CA"/>
          </a:p>
        </p:txBody>
      </p:sp>
      <p:sp>
        <p:nvSpPr>
          <p:cNvPr id="5" name="Footer Placeholder 4"/>
          <p:cNvSpPr>
            <a:spLocks noGrp="1"/>
          </p:cNvSpPr>
          <p:nvPr>
            <p:ph type="ftr" sz="quarter" idx="11"/>
          </p:nvPr>
        </p:nvSpPr>
        <p:spPr/>
        <p:txBody>
          <a:bodyPr/>
          <a:lstStyle/>
          <a:p>
            <a:endParaRPr lang="en-CA"/>
          </a:p>
        </p:txBody>
      </p:sp>
      <p:sp>
        <p:nvSpPr>
          <p:cNvPr id="17" name="Title 1">
            <a:extLst>
              <a:ext uri="{FF2B5EF4-FFF2-40B4-BE49-F238E27FC236}">
                <a16:creationId xmlns:a16="http://schemas.microsoft.com/office/drawing/2014/main" id="{068508EC-F0FF-4390-9145-D2FB5491E425}"/>
              </a:ext>
            </a:extLst>
          </p:cNvPr>
          <p:cNvSpPr>
            <a:spLocks noGrp="1"/>
          </p:cNvSpPr>
          <p:nvPr>
            <p:ph type="ctrTitle"/>
          </p:nvPr>
        </p:nvSpPr>
        <p:spPr>
          <a:xfrm>
            <a:off x="1524000" y="2121088"/>
            <a:ext cx="9144000" cy="1950583"/>
          </a:xfrm>
        </p:spPr>
        <p:txBody>
          <a:bodyPr anchor="b"/>
          <a:lstStyle>
            <a:lvl1pPr algn="ctr">
              <a:defRPr sz="4500">
                <a:solidFill>
                  <a:schemeClr val="tx2"/>
                </a:solidFill>
                <a:latin typeface="Gotham Light" pitchFamily="50" charset="0"/>
              </a:defRPr>
            </a:lvl1pPr>
          </a:lstStyle>
          <a:p>
            <a:r>
              <a:rPr lang="en-US" dirty="0"/>
              <a:t>Click to edit Master title style</a:t>
            </a:r>
            <a:endParaRPr lang="en-CA" dirty="0"/>
          </a:p>
        </p:txBody>
      </p:sp>
      <p:sp>
        <p:nvSpPr>
          <p:cNvPr id="18" name="Subtitle 2">
            <a:extLst>
              <a:ext uri="{FF2B5EF4-FFF2-40B4-BE49-F238E27FC236}">
                <a16:creationId xmlns:a16="http://schemas.microsoft.com/office/drawing/2014/main" id="{765266EF-CC2C-40C4-B5F2-3F62C2BD0778}"/>
              </a:ext>
            </a:extLst>
          </p:cNvPr>
          <p:cNvSpPr>
            <a:spLocks noGrp="1"/>
          </p:cNvSpPr>
          <p:nvPr>
            <p:ph type="subTitle" idx="1"/>
          </p:nvPr>
        </p:nvSpPr>
        <p:spPr>
          <a:xfrm>
            <a:off x="1524000" y="4145103"/>
            <a:ext cx="9144000" cy="11126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dirty="0"/>
          </a:p>
        </p:txBody>
      </p:sp>
      <p:pic>
        <p:nvPicPr>
          <p:cNvPr id="11" name="Picture 10">
            <a:extLst>
              <a:ext uri="{FF2B5EF4-FFF2-40B4-BE49-F238E27FC236}">
                <a16:creationId xmlns:a16="http://schemas.microsoft.com/office/drawing/2014/main" id="{81F16814-DCC4-412C-BF52-7C5EF92457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1744" y="454470"/>
            <a:ext cx="4347274" cy="882055"/>
          </a:xfrm>
          <a:prstGeom prst="rect">
            <a:avLst/>
          </a:prstGeom>
        </p:spPr>
      </p:pic>
      <p:pic>
        <p:nvPicPr>
          <p:cNvPr id="12" name="Picture 11">
            <a:extLst>
              <a:ext uri="{FF2B5EF4-FFF2-40B4-BE49-F238E27FC236}">
                <a16:creationId xmlns:a16="http://schemas.microsoft.com/office/drawing/2014/main" id="{21DCE414-A482-4C9F-A1F4-32918EED504D}"/>
              </a:ext>
            </a:extLst>
          </p:cNvPr>
          <p:cNvPicPr>
            <a:picLocks noChangeAspect="1"/>
          </p:cNvPicPr>
          <p:nvPr userDrawn="1"/>
        </p:nvPicPr>
        <p:blipFill>
          <a:blip r:embed="rId3"/>
          <a:stretch>
            <a:fillRect/>
          </a:stretch>
        </p:blipFill>
        <p:spPr>
          <a:xfrm>
            <a:off x="1524000" y="301098"/>
            <a:ext cx="1105928" cy="1382410"/>
          </a:xfrm>
          <a:prstGeom prst="rect">
            <a:avLst/>
          </a:prstGeom>
        </p:spPr>
      </p:pic>
      <p:pic>
        <p:nvPicPr>
          <p:cNvPr id="13" name="Content Placeholder 4">
            <a:extLst>
              <a:ext uri="{FF2B5EF4-FFF2-40B4-BE49-F238E27FC236}">
                <a16:creationId xmlns:a16="http://schemas.microsoft.com/office/drawing/2014/main" id="{95A58E70-3A4B-4CC4-85B8-CEAED84435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00834" y="528255"/>
            <a:ext cx="2367166" cy="746841"/>
          </a:xfrm>
          <a:prstGeom prst="rect">
            <a:avLst/>
          </a:prstGeom>
        </p:spPr>
      </p:pic>
    </p:spTree>
    <p:extLst>
      <p:ext uri="{BB962C8B-B14F-4D97-AF65-F5344CB8AC3E}">
        <p14:creationId xmlns:p14="http://schemas.microsoft.com/office/powerpoint/2010/main" val="290908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4" name="Date Placeholder 3"/>
          <p:cNvSpPr>
            <a:spLocks noGrp="1"/>
          </p:cNvSpPr>
          <p:nvPr>
            <p:ph type="dt" sz="half" idx="10"/>
          </p:nvPr>
        </p:nvSpPr>
        <p:spPr/>
        <p:txBody>
          <a:bodyPr/>
          <a:lstStyle/>
          <a:p>
            <a:fld id="{ED6BA390-87C0-4249-BD50-0FD95E544244}" type="datetimeFigureOut">
              <a:rPr lang="en-CA" smtClean="0"/>
              <a:t>2021-02-12</a:t>
            </a:fld>
            <a:endParaRPr lang="en-CA"/>
          </a:p>
        </p:txBody>
      </p:sp>
      <p:sp>
        <p:nvSpPr>
          <p:cNvPr id="5" name="Footer Placeholder 4"/>
          <p:cNvSpPr>
            <a:spLocks noGrp="1"/>
          </p:cNvSpPr>
          <p:nvPr>
            <p:ph type="ftr" sz="quarter" idx="11"/>
          </p:nvPr>
        </p:nvSpPr>
        <p:spPr/>
        <p:txBody>
          <a:bodyPr/>
          <a:lstStyle/>
          <a:p>
            <a:endParaRPr lang="en-CA"/>
          </a:p>
        </p:txBody>
      </p:sp>
      <p:sp>
        <p:nvSpPr>
          <p:cNvPr id="17" name="Title 1">
            <a:extLst>
              <a:ext uri="{FF2B5EF4-FFF2-40B4-BE49-F238E27FC236}">
                <a16:creationId xmlns:a16="http://schemas.microsoft.com/office/drawing/2014/main" id="{068508EC-F0FF-4390-9145-D2FB5491E425}"/>
              </a:ext>
            </a:extLst>
          </p:cNvPr>
          <p:cNvSpPr>
            <a:spLocks noGrp="1"/>
          </p:cNvSpPr>
          <p:nvPr>
            <p:ph type="ctrTitle"/>
          </p:nvPr>
        </p:nvSpPr>
        <p:spPr>
          <a:xfrm>
            <a:off x="1524000" y="2121088"/>
            <a:ext cx="9144000" cy="1950583"/>
          </a:xfrm>
        </p:spPr>
        <p:txBody>
          <a:bodyPr anchor="b"/>
          <a:lstStyle>
            <a:lvl1pPr algn="ctr">
              <a:defRPr sz="4500">
                <a:solidFill>
                  <a:schemeClr val="tx2"/>
                </a:solidFill>
                <a:latin typeface="Gotham Light" pitchFamily="50" charset="0"/>
              </a:defRPr>
            </a:lvl1pPr>
          </a:lstStyle>
          <a:p>
            <a:r>
              <a:rPr lang="en-US" dirty="0"/>
              <a:t>Click to edit Master title style</a:t>
            </a:r>
            <a:endParaRPr lang="en-CA" dirty="0"/>
          </a:p>
        </p:txBody>
      </p:sp>
      <p:sp>
        <p:nvSpPr>
          <p:cNvPr id="18" name="Subtitle 2">
            <a:extLst>
              <a:ext uri="{FF2B5EF4-FFF2-40B4-BE49-F238E27FC236}">
                <a16:creationId xmlns:a16="http://schemas.microsoft.com/office/drawing/2014/main" id="{765266EF-CC2C-40C4-B5F2-3F62C2BD0778}"/>
              </a:ext>
            </a:extLst>
          </p:cNvPr>
          <p:cNvSpPr>
            <a:spLocks noGrp="1"/>
          </p:cNvSpPr>
          <p:nvPr>
            <p:ph type="subTitle" idx="1"/>
          </p:nvPr>
        </p:nvSpPr>
        <p:spPr>
          <a:xfrm>
            <a:off x="1524000" y="4145103"/>
            <a:ext cx="9144000" cy="11126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dirty="0"/>
          </a:p>
        </p:txBody>
      </p:sp>
      <p:pic>
        <p:nvPicPr>
          <p:cNvPr id="10" name="Content Placeholder 4">
            <a:extLst>
              <a:ext uri="{FF2B5EF4-FFF2-40B4-BE49-F238E27FC236}">
                <a16:creationId xmlns:a16="http://schemas.microsoft.com/office/drawing/2014/main" id="{5849FADB-3E12-49B7-90E4-1162C0A363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7846" y="291628"/>
            <a:ext cx="3856308" cy="1216665"/>
          </a:xfrm>
          <a:prstGeom prst="rect">
            <a:avLst/>
          </a:prstGeom>
        </p:spPr>
      </p:pic>
    </p:spTree>
    <p:extLst>
      <p:ext uri="{BB962C8B-B14F-4D97-AF65-F5344CB8AC3E}">
        <p14:creationId xmlns:p14="http://schemas.microsoft.com/office/powerpoint/2010/main" val="52439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4" name="Date Placeholder 3"/>
          <p:cNvSpPr>
            <a:spLocks noGrp="1"/>
          </p:cNvSpPr>
          <p:nvPr>
            <p:ph type="dt" sz="half" idx="10"/>
          </p:nvPr>
        </p:nvSpPr>
        <p:spPr/>
        <p:txBody>
          <a:bodyPr/>
          <a:lstStyle/>
          <a:p>
            <a:fld id="{ED6BA390-87C0-4249-BD50-0FD95E544244}" type="datetimeFigureOut">
              <a:rPr lang="en-CA" smtClean="0"/>
              <a:t>2021-02-12</a:t>
            </a:fld>
            <a:endParaRPr lang="en-CA"/>
          </a:p>
        </p:txBody>
      </p:sp>
      <p:sp>
        <p:nvSpPr>
          <p:cNvPr id="5" name="Footer Placeholder 4"/>
          <p:cNvSpPr>
            <a:spLocks noGrp="1"/>
          </p:cNvSpPr>
          <p:nvPr>
            <p:ph type="ftr" sz="quarter" idx="11"/>
          </p:nvPr>
        </p:nvSpPr>
        <p:spPr/>
        <p:txBody>
          <a:bodyPr/>
          <a:lstStyle/>
          <a:p>
            <a:endParaRPr lang="en-CA"/>
          </a:p>
        </p:txBody>
      </p:sp>
      <p:sp>
        <p:nvSpPr>
          <p:cNvPr id="17" name="Title 1">
            <a:extLst>
              <a:ext uri="{FF2B5EF4-FFF2-40B4-BE49-F238E27FC236}">
                <a16:creationId xmlns:a16="http://schemas.microsoft.com/office/drawing/2014/main" id="{068508EC-F0FF-4390-9145-D2FB5491E425}"/>
              </a:ext>
            </a:extLst>
          </p:cNvPr>
          <p:cNvSpPr>
            <a:spLocks noGrp="1"/>
          </p:cNvSpPr>
          <p:nvPr>
            <p:ph type="ctrTitle"/>
          </p:nvPr>
        </p:nvSpPr>
        <p:spPr>
          <a:xfrm>
            <a:off x="1524000" y="2121088"/>
            <a:ext cx="9144000" cy="1950583"/>
          </a:xfrm>
        </p:spPr>
        <p:txBody>
          <a:bodyPr anchor="b"/>
          <a:lstStyle>
            <a:lvl1pPr algn="ctr">
              <a:defRPr sz="4500">
                <a:solidFill>
                  <a:schemeClr val="tx2"/>
                </a:solidFill>
                <a:latin typeface="Gotham Light" pitchFamily="50" charset="0"/>
              </a:defRPr>
            </a:lvl1pPr>
          </a:lstStyle>
          <a:p>
            <a:r>
              <a:rPr lang="en-US" dirty="0"/>
              <a:t>Click to edit Master title style</a:t>
            </a:r>
            <a:endParaRPr lang="en-CA" dirty="0"/>
          </a:p>
        </p:txBody>
      </p:sp>
      <p:sp>
        <p:nvSpPr>
          <p:cNvPr id="18" name="Subtitle 2">
            <a:extLst>
              <a:ext uri="{FF2B5EF4-FFF2-40B4-BE49-F238E27FC236}">
                <a16:creationId xmlns:a16="http://schemas.microsoft.com/office/drawing/2014/main" id="{765266EF-CC2C-40C4-B5F2-3F62C2BD0778}"/>
              </a:ext>
            </a:extLst>
          </p:cNvPr>
          <p:cNvSpPr>
            <a:spLocks noGrp="1"/>
          </p:cNvSpPr>
          <p:nvPr>
            <p:ph type="subTitle" idx="1"/>
          </p:nvPr>
        </p:nvSpPr>
        <p:spPr>
          <a:xfrm>
            <a:off x="1524000" y="4145103"/>
            <a:ext cx="9144000" cy="11126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dirty="0"/>
          </a:p>
        </p:txBody>
      </p:sp>
      <p:pic>
        <p:nvPicPr>
          <p:cNvPr id="8" name="Picture 7">
            <a:extLst>
              <a:ext uri="{FF2B5EF4-FFF2-40B4-BE49-F238E27FC236}">
                <a16:creationId xmlns:a16="http://schemas.microsoft.com/office/drawing/2014/main" id="{32000E2C-BC8A-4A82-8A87-BEC2C9501D9C}"/>
              </a:ext>
            </a:extLst>
          </p:cNvPr>
          <p:cNvPicPr>
            <a:picLocks noChangeAspect="1"/>
          </p:cNvPicPr>
          <p:nvPr userDrawn="1"/>
        </p:nvPicPr>
        <p:blipFill>
          <a:blip r:embed="rId2"/>
          <a:stretch>
            <a:fillRect/>
          </a:stretch>
        </p:blipFill>
        <p:spPr>
          <a:xfrm>
            <a:off x="5543036" y="301098"/>
            <a:ext cx="1105928" cy="1382410"/>
          </a:xfrm>
          <a:prstGeom prst="rect">
            <a:avLst/>
          </a:prstGeom>
        </p:spPr>
      </p:pic>
    </p:spTree>
    <p:extLst>
      <p:ext uri="{BB962C8B-B14F-4D97-AF65-F5344CB8AC3E}">
        <p14:creationId xmlns:p14="http://schemas.microsoft.com/office/powerpoint/2010/main" val="2210062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otham Light" pitchFamily="50"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D6BA390-87C0-4249-BD50-0FD95E544244}" type="datetimeFigureOut">
              <a:rPr lang="en-CA" smtClean="0"/>
              <a:t>2021-02-12</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8416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otham Light" pitchFamily="50" charset="0"/>
              </a:defRPr>
            </a:lvl1p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D6BA390-87C0-4249-BD50-0FD95E544244}" type="datetimeFigureOut">
              <a:rPr lang="en-CA" smtClean="0"/>
              <a:t>2021-02-12</a:t>
            </a:fld>
            <a:endParaRPr lang="en-CA"/>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6924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BA390-87C0-4249-BD50-0FD95E544244}" type="datetimeFigureOut">
              <a:rPr lang="en-CA" smtClean="0"/>
              <a:t>2021-02-12</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20339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357991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Open Sans" panose="020B0606030504020204" pitchFamily="34" charset="0"/>
            </a:endParaRPr>
          </a:p>
        </p:txBody>
      </p:sp>
      <p:sp>
        <p:nvSpPr>
          <p:cNvPr id="12" name="Title 1">
            <a:extLst>
              <a:ext uri="{FF2B5EF4-FFF2-40B4-BE49-F238E27FC236}">
                <a16:creationId xmlns:a16="http://schemas.microsoft.com/office/drawing/2014/main" id="{E5C73721-1B89-431A-B79F-55BED319FEB4}"/>
              </a:ext>
            </a:extLst>
          </p:cNvPr>
          <p:cNvSpPr>
            <a:spLocks noGrp="1"/>
          </p:cNvSpPr>
          <p:nvPr>
            <p:ph type="ctrTitle"/>
          </p:nvPr>
        </p:nvSpPr>
        <p:spPr>
          <a:xfrm>
            <a:off x="1524000" y="2121085"/>
            <a:ext cx="9144000" cy="1950583"/>
          </a:xfrm>
          <a:prstGeom prst="rect">
            <a:avLst/>
          </a:prstGeom>
        </p:spPr>
        <p:txBody>
          <a:bodyPr anchor="b"/>
          <a:lstStyle>
            <a:lvl1pPr algn="ctr">
              <a:defRPr sz="4500">
                <a:solidFill>
                  <a:schemeClr val="tx2"/>
                </a:solidFill>
                <a:latin typeface="Gotham Light" pitchFamily="50" charset="0"/>
              </a:defRPr>
            </a:lvl1pPr>
          </a:lstStyle>
          <a:p>
            <a:r>
              <a:rPr lang="en-US" dirty="0"/>
              <a:t>Click to edit Master title style</a:t>
            </a:r>
            <a:endParaRPr lang="en-CA" dirty="0"/>
          </a:p>
        </p:txBody>
      </p:sp>
      <p:sp>
        <p:nvSpPr>
          <p:cNvPr id="13" name="Subtitle 2">
            <a:extLst>
              <a:ext uri="{FF2B5EF4-FFF2-40B4-BE49-F238E27FC236}">
                <a16:creationId xmlns:a16="http://schemas.microsoft.com/office/drawing/2014/main" id="{73919310-DBA0-4D93-AA4E-A63DD4618738}"/>
              </a:ext>
            </a:extLst>
          </p:cNvPr>
          <p:cNvSpPr>
            <a:spLocks noGrp="1"/>
          </p:cNvSpPr>
          <p:nvPr>
            <p:ph type="subTitle" idx="1"/>
          </p:nvPr>
        </p:nvSpPr>
        <p:spPr>
          <a:xfrm>
            <a:off x="1524000" y="4145103"/>
            <a:ext cx="9144000" cy="1112699"/>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CA" dirty="0"/>
          </a:p>
        </p:txBody>
      </p:sp>
      <p:pic>
        <p:nvPicPr>
          <p:cNvPr id="8" name="Picture 7">
            <a:extLst>
              <a:ext uri="{FF2B5EF4-FFF2-40B4-BE49-F238E27FC236}">
                <a16:creationId xmlns:a16="http://schemas.microsoft.com/office/drawing/2014/main" id="{51C71088-7E36-4E4A-BD50-B90FAFD41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2363" y="416659"/>
            <a:ext cx="4347274" cy="882055"/>
          </a:xfrm>
          <a:prstGeom prst="rect">
            <a:avLst/>
          </a:prstGeom>
        </p:spPr>
      </p:pic>
      <p:sp>
        <p:nvSpPr>
          <p:cNvPr id="9" name="Date Placeholder 3">
            <a:extLst>
              <a:ext uri="{FF2B5EF4-FFF2-40B4-BE49-F238E27FC236}">
                <a16:creationId xmlns:a16="http://schemas.microsoft.com/office/drawing/2014/main" id="{7D10DB2A-50D7-4AF1-B06A-3BA48CCBCA9F}"/>
              </a:ext>
            </a:extLst>
          </p:cNvPr>
          <p:cNvSpPr>
            <a:spLocks noGrp="1"/>
          </p:cNvSpPr>
          <p:nvPr>
            <p:ph type="dt" sz="half" idx="10"/>
          </p:nvPr>
        </p:nvSpPr>
        <p:spPr>
          <a:xfrm>
            <a:off x="838200" y="6483392"/>
            <a:ext cx="2743200" cy="238084"/>
          </a:xfrm>
        </p:spPr>
        <p:txBody>
          <a:bodyPr/>
          <a:lstStyle/>
          <a:p>
            <a:fld id="{ED6BA390-87C0-4249-BD50-0FD95E544244}" type="datetimeFigureOut">
              <a:rPr lang="en-CA" smtClean="0"/>
              <a:t>2021-02-12</a:t>
            </a:fld>
            <a:endParaRPr lang="en-CA"/>
          </a:p>
        </p:txBody>
      </p:sp>
      <p:sp>
        <p:nvSpPr>
          <p:cNvPr id="10" name="Footer Placeholder 4">
            <a:extLst>
              <a:ext uri="{FF2B5EF4-FFF2-40B4-BE49-F238E27FC236}">
                <a16:creationId xmlns:a16="http://schemas.microsoft.com/office/drawing/2014/main" id="{53B334D7-E38F-4446-8051-F932396F3343}"/>
              </a:ext>
            </a:extLst>
          </p:cNvPr>
          <p:cNvSpPr>
            <a:spLocks noGrp="1"/>
          </p:cNvSpPr>
          <p:nvPr>
            <p:ph type="ftr" sz="quarter" idx="11"/>
          </p:nvPr>
        </p:nvSpPr>
        <p:spPr>
          <a:xfrm>
            <a:off x="4038600" y="6483392"/>
            <a:ext cx="4114800" cy="238084"/>
          </a:xfrm>
        </p:spPr>
        <p:txBody>
          <a:bodyPr/>
          <a:lstStyle/>
          <a:p>
            <a:endParaRPr lang="en-CA"/>
          </a:p>
        </p:txBody>
      </p:sp>
    </p:spTree>
    <p:extLst>
      <p:ext uri="{BB962C8B-B14F-4D97-AF65-F5344CB8AC3E}">
        <p14:creationId xmlns:p14="http://schemas.microsoft.com/office/powerpoint/2010/main" val="424854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F081358-3395-42E5-BC7F-529C2F97622C}"/>
              </a:ext>
            </a:extLst>
          </p:cNvPr>
          <p:cNvSpPr/>
          <p:nvPr userDrawn="1"/>
        </p:nvSpPr>
        <p:spPr>
          <a:xfrm>
            <a:off x="-99753" y="-66502"/>
            <a:ext cx="12402589" cy="664409"/>
          </a:xfrm>
          <a:prstGeom prst="rect">
            <a:avLst/>
          </a:prstGeom>
          <a:gradFill>
            <a:gsLst>
              <a:gs pos="0">
                <a:schemeClr val="accent4"/>
              </a:gs>
              <a:gs pos="100000">
                <a:schemeClr val="accent2"/>
              </a:gs>
            </a:gsLst>
            <a:lin ang="0" scaled="0"/>
          </a:gra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sp>
        <p:nvSpPr>
          <p:cNvPr id="7" name="Rectangle 6"/>
          <p:cNvSpPr/>
          <p:nvPr userDrawn="1"/>
        </p:nvSpPr>
        <p:spPr>
          <a:xfrm>
            <a:off x="0" y="6359245"/>
            <a:ext cx="12192000" cy="67108"/>
          </a:xfrm>
          <a:prstGeom prst="rect">
            <a:avLst/>
          </a:prstGeom>
          <a:gradFill>
            <a:gsLst>
              <a:gs pos="0">
                <a:schemeClr val="accent4"/>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sp>
        <p:nvSpPr>
          <p:cNvPr id="2" name="Title Placeholder 1"/>
          <p:cNvSpPr>
            <a:spLocks noGrp="1"/>
          </p:cNvSpPr>
          <p:nvPr>
            <p:ph type="title"/>
          </p:nvPr>
        </p:nvSpPr>
        <p:spPr>
          <a:xfrm>
            <a:off x="838200" y="50199"/>
            <a:ext cx="10515600" cy="547708"/>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798025"/>
            <a:ext cx="10515600" cy="55041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838200" y="6483392"/>
            <a:ext cx="2743200" cy="238084"/>
          </a:xfrm>
          <a:prstGeom prst="rect">
            <a:avLst/>
          </a:prstGeom>
        </p:spPr>
        <p:txBody>
          <a:bodyPr vert="horz" lIns="91440" tIns="45720" rIns="91440" bIns="45720" rtlCol="0" anchor="ctr"/>
          <a:lstStyle>
            <a:lvl1pPr algn="l">
              <a:defRPr sz="900">
                <a:solidFill>
                  <a:schemeClr val="tx1">
                    <a:tint val="75000"/>
                  </a:schemeClr>
                </a:solidFill>
              </a:defRPr>
            </a:lvl1pPr>
          </a:lstStyle>
          <a:p>
            <a:fld id="{ED6BA390-87C0-4249-BD50-0FD95E544244}" type="datetimeFigureOut">
              <a:rPr lang="en-CA" smtClean="0"/>
              <a:t>2021-02-12</a:t>
            </a:fld>
            <a:endParaRPr lang="en-CA"/>
          </a:p>
        </p:txBody>
      </p:sp>
      <p:sp>
        <p:nvSpPr>
          <p:cNvPr id="5" name="Footer Placeholder 4"/>
          <p:cNvSpPr>
            <a:spLocks noGrp="1"/>
          </p:cNvSpPr>
          <p:nvPr>
            <p:ph type="ftr" sz="quarter" idx="3"/>
          </p:nvPr>
        </p:nvSpPr>
        <p:spPr>
          <a:xfrm>
            <a:off x="4038600" y="6483392"/>
            <a:ext cx="4114800" cy="23808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pic>
        <p:nvPicPr>
          <p:cNvPr id="9" name="Picture 8">
            <a:extLst>
              <a:ext uri="{FF2B5EF4-FFF2-40B4-BE49-F238E27FC236}">
                <a16:creationId xmlns:a16="http://schemas.microsoft.com/office/drawing/2014/main" id="{78CB01D5-CF69-4CB1-852F-2B48C9B94F1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145337" y="6483392"/>
            <a:ext cx="1208463" cy="245195"/>
          </a:xfrm>
          <a:prstGeom prst="rect">
            <a:avLst/>
          </a:prstGeom>
        </p:spPr>
      </p:pic>
    </p:spTree>
    <p:extLst>
      <p:ext uri="{BB962C8B-B14F-4D97-AF65-F5344CB8AC3E}">
        <p14:creationId xmlns:p14="http://schemas.microsoft.com/office/powerpoint/2010/main" val="286216601"/>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3" r:id="rId3"/>
    <p:sldLayoutId id="2147483674" r:id="rId4"/>
    <p:sldLayoutId id="2147483663" r:id="rId5"/>
    <p:sldLayoutId id="2147483664" r:id="rId6"/>
    <p:sldLayoutId id="2147483665" r:id="rId7"/>
    <p:sldLayoutId id="2147483671" r:id="rId8"/>
  </p:sldLayoutIdLst>
  <p:txStyles>
    <p:titleStyle>
      <a:lvl1pPr algn="l" defTabSz="685800" rtl="0" eaLnBrk="1" latinLnBrk="0" hangingPunct="1">
        <a:lnSpc>
          <a:spcPct val="90000"/>
        </a:lnSpc>
        <a:spcBef>
          <a:spcPct val="0"/>
        </a:spcBef>
        <a:buNone/>
        <a:defRPr sz="2800" kern="1200">
          <a:solidFill>
            <a:schemeClr val="bg1"/>
          </a:solidFill>
          <a:latin typeface="Gotham Light"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BEDE337-F51B-467F-9B26-E3D0AB5A875B}"/>
              </a:ext>
            </a:extLst>
          </p:cNvPr>
          <p:cNvSpPr/>
          <p:nvPr userDrawn="1"/>
        </p:nvSpPr>
        <p:spPr>
          <a:xfrm>
            <a:off x="-99753" y="-66502"/>
            <a:ext cx="12402589" cy="664409"/>
          </a:xfrm>
          <a:prstGeom prst="rect">
            <a:avLst/>
          </a:prstGeom>
          <a:gradFill>
            <a:gsLst>
              <a:gs pos="0">
                <a:schemeClr val="accent1"/>
              </a:gs>
              <a:gs pos="100000">
                <a:schemeClr val="accent3"/>
              </a:gs>
            </a:gsLst>
            <a:lin ang="0" scaled="0"/>
          </a:gra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latin typeface="Open Sans" panose="020B0606030504020204" pitchFamily="34" charset="0"/>
            </a:endParaRPr>
          </a:p>
        </p:txBody>
      </p:sp>
      <p:sp>
        <p:nvSpPr>
          <p:cNvPr id="7" name="Rectangle 6"/>
          <p:cNvSpPr/>
          <p:nvPr/>
        </p:nvSpPr>
        <p:spPr>
          <a:xfrm>
            <a:off x="0" y="6359245"/>
            <a:ext cx="12192000" cy="67108"/>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latin typeface="Open Sans" panose="020B0606030504020204" pitchFamily="34" charset="0"/>
            </a:endParaRPr>
          </a:p>
        </p:txBody>
      </p:sp>
      <p:sp>
        <p:nvSpPr>
          <p:cNvPr id="17" name="Title Placeholder 1">
            <a:extLst>
              <a:ext uri="{FF2B5EF4-FFF2-40B4-BE49-F238E27FC236}">
                <a16:creationId xmlns:a16="http://schemas.microsoft.com/office/drawing/2014/main" id="{E7E1A72F-3E19-48BC-B922-9603BCEC0247}"/>
              </a:ext>
            </a:extLst>
          </p:cNvPr>
          <p:cNvSpPr>
            <a:spLocks noGrp="1"/>
          </p:cNvSpPr>
          <p:nvPr>
            <p:ph type="title"/>
          </p:nvPr>
        </p:nvSpPr>
        <p:spPr>
          <a:xfrm>
            <a:off x="838200" y="50199"/>
            <a:ext cx="10515600" cy="547708"/>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20" name="Text Placeholder 2">
            <a:extLst>
              <a:ext uri="{FF2B5EF4-FFF2-40B4-BE49-F238E27FC236}">
                <a16:creationId xmlns:a16="http://schemas.microsoft.com/office/drawing/2014/main" id="{D94F082D-A1BE-434E-A543-89933521764E}"/>
              </a:ext>
            </a:extLst>
          </p:cNvPr>
          <p:cNvSpPr>
            <a:spLocks noGrp="1"/>
          </p:cNvSpPr>
          <p:nvPr>
            <p:ph type="body" idx="1"/>
          </p:nvPr>
        </p:nvSpPr>
        <p:spPr>
          <a:xfrm>
            <a:off x="838200" y="798025"/>
            <a:ext cx="10515600" cy="55041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1" name="Date Placeholder 3">
            <a:extLst>
              <a:ext uri="{FF2B5EF4-FFF2-40B4-BE49-F238E27FC236}">
                <a16:creationId xmlns:a16="http://schemas.microsoft.com/office/drawing/2014/main" id="{11B9A569-11AF-4002-8EE7-A16390266CE8}"/>
              </a:ext>
            </a:extLst>
          </p:cNvPr>
          <p:cNvSpPr>
            <a:spLocks noGrp="1"/>
          </p:cNvSpPr>
          <p:nvPr>
            <p:ph type="dt" sz="half" idx="2"/>
          </p:nvPr>
        </p:nvSpPr>
        <p:spPr>
          <a:xfrm>
            <a:off x="838200" y="6483392"/>
            <a:ext cx="2743200" cy="238084"/>
          </a:xfrm>
          <a:prstGeom prst="rect">
            <a:avLst/>
          </a:prstGeom>
        </p:spPr>
        <p:txBody>
          <a:bodyPr vert="horz" lIns="91440" tIns="45720" rIns="91440" bIns="45720" rtlCol="0" anchor="ctr"/>
          <a:lstStyle>
            <a:lvl1pPr algn="l">
              <a:defRPr sz="900">
                <a:solidFill>
                  <a:schemeClr val="tx1">
                    <a:tint val="75000"/>
                  </a:schemeClr>
                </a:solidFill>
                <a:latin typeface="Open Sans" panose="020B0606030504020204" pitchFamily="34" charset="0"/>
              </a:defRPr>
            </a:lvl1pPr>
          </a:lstStyle>
          <a:p>
            <a:fld id="{ED6BA390-87C0-4249-BD50-0FD95E544244}" type="datetimeFigureOut">
              <a:rPr lang="en-CA" smtClean="0"/>
              <a:pPr/>
              <a:t>2021-02-12</a:t>
            </a:fld>
            <a:endParaRPr lang="en-CA" dirty="0"/>
          </a:p>
        </p:txBody>
      </p:sp>
      <p:sp>
        <p:nvSpPr>
          <p:cNvPr id="22" name="Footer Placeholder 4">
            <a:extLst>
              <a:ext uri="{FF2B5EF4-FFF2-40B4-BE49-F238E27FC236}">
                <a16:creationId xmlns:a16="http://schemas.microsoft.com/office/drawing/2014/main" id="{C8B16AD9-88CA-433A-AC7D-889A5D6768BD}"/>
              </a:ext>
            </a:extLst>
          </p:cNvPr>
          <p:cNvSpPr>
            <a:spLocks noGrp="1"/>
          </p:cNvSpPr>
          <p:nvPr>
            <p:ph type="ftr" sz="quarter" idx="3"/>
          </p:nvPr>
        </p:nvSpPr>
        <p:spPr>
          <a:xfrm>
            <a:off x="4038600" y="6483392"/>
            <a:ext cx="4114800" cy="238084"/>
          </a:xfrm>
          <a:prstGeom prst="rect">
            <a:avLst/>
          </a:prstGeom>
        </p:spPr>
        <p:txBody>
          <a:bodyPr vert="horz" lIns="91440" tIns="45720" rIns="91440" bIns="45720" rtlCol="0" anchor="ctr"/>
          <a:lstStyle>
            <a:lvl1pPr algn="ctr">
              <a:defRPr sz="900">
                <a:solidFill>
                  <a:schemeClr val="tx1">
                    <a:tint val="75000"/>
                  </a:schemeClr>
                </a:solidFill>
                <a:latin typeface="Open Sans" panose="020B0606030504020204" pitchFamily="34" charset="0"/>
              </a:defRPr>
            </a:lvl1pPr>
          </a:lstStyle>
          <a:p>
            <a:endParaRPr lang="en-CA" dirty="0"/>
          </a:p>
        </p:txBody>
      </p:sp>
      <p:pic>
        <p:nvPicPr>
          <p:cNvPr id="9" name="Picture 8">
            <a:extLst>
              <a:ext uri="{FF2B5EF4-FFF2-40B4-BE49-F238E27FC236}">
                <a16:creationId xmlns:a16="http://schemas.microsoft.com/office/drawing/2014/main" id="{D90B6B2A-CA81-4AC3-BCAE-358144511E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5337" y="6483392"/>
            <a:ext cx="1208463" cy="245195"/>
          </a:xfrm>
          <a:prstGeom prst="rect">
            <a:avLst/>
          </a:prstGeom>
        </p:spPr>
      </p:pic>
    </p:spTree>
    <p:extLst>
      <p:ext uri="{BB962C8B-B14F-4D97-AF65-F5344CB8AC3E}">
        <p14:creationId xmlns:p14="http://schemas.microsoft.com/office/powerpoint/2010/main" val="26484938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685800" rtl="0" eaLnBrk="1" latinLnBrk="0" hangingPunct="1">
        <a:lnSpc>
          <a:spcPct val="90000"/>
        </a:lnSpc>
        <a:spcBef>
          <a:spcPct val="0"/>
        </a:spcBef>
        <a:buNone/>
        <a:defRPr sz="2800" kern="1200">
          <a:solidFill>
            <a:schemeClr val="bg1"/>
          </a:solidFill>
          <a:latin typeface="Gotham Light"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jpeg"/><Relationship Id="rId26" Type="http://schemas.openxmlformats.org/officeDocument/2006/relationships/image" Target="../media/image49.jpeg"/><Relationship Id="rId3" Type="http://schemas.openxmlformats.org/officeDocument/2006/relationships/image" Target="../media/image27.jpg"/><Relationship Id="rId21" Type="http://schemas.openxmlformats.org/officeDocument/2006/relationships/image" Target="../media/image45.jpe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8.png"/><Relationship Id="rId2" Type="http://schemas.openxmlformats.org/officeDocument/2006/relationships/notesSlide" Target="../notesSlides/notesSlide14.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30.wmf"/><Relationship Id="rId11" Type="http://schemas.openxmlformats.org/officeDocument/2006/relationships/image" Target="../media/image35.png"/><Relationship Id="rId24" Type="http://schemas.openxmlformats.org/officeDocument/2006/relationships/image" Target="../media/image47.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1.png"/><Relationship Id="rId28" Type="http://schemas.openxmlformats.org/officeDocument/2006/relationships/image" Target="../media/image51.jp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jpeg"/><Relationship Id="rId27"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caamobile@distresscentre.com" TargetMode="External"/><Relationship Id="rId2" Type="http://schemas.openxmlformats.org/officeDocument/2006/relationships/hyperlink" Target="mailto:natashac@distresscentre.com" TargetMode="External"/><Relationship Id="rId1" Type="http://schemas.openxmlformats.org/officeDocument/2006/relationships/slideLayout" Target="../slideLayouts/slideLayout5.xml"/><Relationship Id="rId4" Type="http://schemas.openxmlformats.org/officeDocument/2006/relationships/image" Target="../media/image6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6.jpg"/><Relationship Id="rId1" Type="http://schemas.openxmlformats.org/officeDocument/2006/relationships/slideLayout" Target="../slideLayouts/slideLayout10.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jpg"/><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0AE1F98-46CC-44E8-B733-A3211CAD1762}"/>
              </a:ext>
            </a:extLst>
          </p:cNvPr>
          <p:cNvSpPr>
            <a:spLocks noGrp="1"/>
          </p:cNvSpPr>
          <p:nvPr>
            <p:ph type="ctrTitle"/>
          </p:nvPr>
        </p:nvSpPr>
        <p:spPr/>
        <p:txBody>
          <a:bodyPr/>
          <a:lstStyle/>
          <a:p>
            <a:r>
              <a:rPr lang="en-CA" dirty="0"/>
              <a:t>Housing Resources in Calgary: Referrals and Expectations</a:t>
            </a:r>
          </a:p>
        </p:txBody>
      </p:sp>
    </p:spTree>
    <p:extLst>
      <p:ext uri="{BB962C8B-B14F-4D97-AF65-F5344CB8AC3E}">
        <p14:creationId xmlns:p14="http://schemas.microsoft.com/office/powerpoint/2010/main" val="3931071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33F2-DB3F-4BCD-A487-298EC03D990B}"/>
              </a:ext>
            </a:extLst>
          </p:cNvPr>
          <p:cNvSpPr>
            <a:spLocks noGrp="1"/>
          </p:cNvSpPr>
          <p:nvPr>
            <p:ph type="title"/>
          </p:nvPr>
        </p:nvSpPr>
        <p:spPr/>
        <p:txBody>
          <a:bodyPr/>
          <a:lstStyle/>
          <a:p>
            <a:r>
              <a:rPr lang="en-CA" dirty="0">
                <a:cs typeface="Open Sans" panose="020B0606030504020204" pitchFamily="34" charset="0"/>
              </a:rPr>
              <a:t>Who is CHF?</a:t>
            </a:r>
          </a:p>
        </p:txBody>
      </p:sp>
      <p:pic>
        <p:nvPicPr>
          <p:cNvPr id="5" name="Content Placeholder 4" descr="A picture containing clock&#10;&#10;Description automatically generated">
            <a:extLst>
              <a:ext uri="{FF2B5EF4-FFF2-40B4-BE49-F238E27FC236}">
                <a16:creationId xmlns:a16="http://schemas.microsoft.com/office/drawing/2014/main" id="{99678E81-59E0-4D4F-99A8-C14BD48A7A4A}"/>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21269" b="17637"/>
          <a:stretch/>
        </p:blipFill>
        <p:spPr>
          <a:xfrm>
            <a:off x="1212850" y="598488"/>
            <a:ext cx="9766300" cy="5700712"/>
          </a:xfrm>
        </p:spPr>
      </p:pic>
    </p:spTree>
    <p:extLst>
      <p:ext uri="{BB962C8B-B14F-4D97-AF65-F5344CB8AC3E}">
        <p14:creationId xmlns:p14="http://schemas.microsoft.com/office/powerpoint/2010/main" val="334224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5D23-4070-47F5-B438-5F3451DBE5FF}"/>
              </a:ext>
            </a:extLst>
          </p:cNvPr>
          <p:cNvSpPr>
            <a:spLocks noGrp="1"/>
          </p:cNvSpPr>
          <p:nvPr>
            <p:ph type="title"/>
          </p:nvPr>
        </p:nvSpPr>
        <p:spPr/>
        <p:txBody>
          <a:bodyPr/>
          <a:lstStyle/>
          <a:p>
            <a:r>
              <a:rPr lang="en-CA" dirty="0"/>
              <a:t>Homelessness Ecosystem</a:t>
            </a:r>
          </a:p>
        </p:txBody>
      </p:sp>
      <p:pic>
        <p:nvPicPr>
          <p:cNvPr id="4" name="Content Placeholder 4">
            <a:extLst>
              <a:ext uri="{FF2B5EF4-FFF2-40B4-BE49-F238E27FC236}">
                <a16:creationId xmlns:a16="http://schemas.microsoft.com/office/drawing/2014/main" id="{CA299BA0-C057-44F2-8360-04C3E59E3890}"/>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919287" y="611188"/>
            <a:ext cx="8353425" cy="5635625"/>
          </a:xfrm>
          <a:prstGeom prst="rect">
            <a:avLst/>
          </a:prstGeom>
        </p:spPr>
      </p:pic>
    </p:spTree>
    <p:extLst>
      <p:ext uri="{BB962C8B-B14F-4D97-AF65-F5344CB8AC3E}">
        <p14:creationId xmlns:p14="http://schemas.microsoft.com/office/powerpoint/2010/main" val="64903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24DC-2BE9-4271-9274-F5086C22289C}"/>
              </a:ext>
            </a:extLst>
          </p:cNvPr>
          <p:cNvSpPr>
            <a:spLocks noGrp="1"/>
          </p:cNvSpPr>
          <p:nvPr>
            <p:ph type="title"/>
          </p:nvPr>
        </p:nvSpPr>
        <p:spPr/>
        <p:txBody>
          <a:bodyPr/>
          <a:lstStyle/>
          <a:p>
            <a:r>
              <a:rPr lang="en-US" dirty="0"/>
              <a:t>Importance of Housing for Health Outcomes </a:t>
            </a:r>
            <a:endParaRPr lang="en-CA" dirty="0"/>
          </a:p>
        </p:txBody>
      </p:sp>
      <p:sp>
        <p:nvSpPr>
          <p:cNvPr id="3" name="Content Placeholder 2">
            <a:extLst>
              <a:ext uri="{FF2B5EF4-FFF2-40B4-BE49-F238E27FC236}">
                <a16:creationId xmlns:a16="http://schemas.microsoft.com/office/drawing/2014/main" id="{93809D46-2628-4C2B-91A4-F45DF54E1392}"/>
              </a:ext>
            </a:extLst>
          </p:cNvPr>
          <p:cNvSpPr>
            <a:spLocks noGrp="1"/>
          </p:cNvSpPr>
          <p:nvPr>
            <p:ph idx="4294967295"/>
          </p:nvPr>
        </p:nvSpPr>
        <p:spPr>
          <a:xfrm>
            <a:off x="842963" y="798513"/>
            <a:ext cx="10872115" cy="849312"/>
          </a:xfrm>
        </p:spPr>
        <p:txBody>
          <a:bodyPr>
            <a:normAutofit/>
          </a:bodyPr>
          <a:lstStyle/>
          <a:p>
            <a:pPr marL="0" indent="0">
              <a:buNone/>
            </a:pPr>
            <a:r>
              <a:rPr lang="en-CA" dirty="0">
                <a:solidFill>
                  <a:schemeClr val="bg2">
                    <a:lumMod val="25000"/>
                  </a:schemeClr>
                </a:solidFill>
              </a:rPr>
              <a:t>A recent study showed Housing First service participants served (in Alberta) experienced significant reductions in public systems use</a:t>
            </a:r>
          </a:p>
          <a:p>
            <a:endParaRPr lang="en-CA" dirty="0"/>
          </a:p>
        </p:txBody>
      </p:sp>
      <p:pic>
        <p:nvPicPr>
          <p:cNvPr id="4" name="Picture 3" descr="A screenshot of a cell phone&#10;&#10;Description automatically generated">
            <a:extLst>
              <a:ext uri="{FF2B5EF4-FFF2-40B4-BE49-F238E27FC236}">
                <a16:creationId xmlns:a16="http://schemas.microsoft.com/office/drawing/2014/main" id="{2551F131-4BDA-4538-8106-BFAA50E27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47" y="1802716"/>
            <a:ext cx="7172380" cy="4257258"/>
          </a:xfrm>
          <a:prstGeom prst="rect">
            <a:avLst/>
          </a:prstGeom>
        </p:spPr>
      </p:pic>
      <p:pic>
        <p:nvPicPr>
          <p:cNvPr id="5" name="Picture 4" descr="A picture containing device&#10;&#10;Description automatically generated">
            <a:extLst>
              <a:ext uri="{FF2B5EF4-FFF2-40B4-BE49-F238E27FC236}">
                <a16:creationId xmlns:a16="http://schemas.microsoft.com/office/drawing/2014/main" id="{6A4B50D9-E696-4F98-A63C-8C04F437B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1996" y="1802716"/>
            <a:ext cx="3516300" cy="4257258"/>
          </a:xfrm>
          <a:prstGeom prst="rect">
            <a:avLst/>
          </a:prstGeom>
        </p:spPr>
      </p:pic>
    </p:spTree>
    <p:extLst>
      <p:ext uri="{BB962C8B-B14F-4D97-AF65-F5344CB8AC3E}">
        <p14:creationId xmlns:p14="http://schemas.microsoft.com/office/powerpoint/2010/main" val="132286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81A-10DA-4D44-B18E-DC4730040002}"/>
              </a:ext>
            </a:extLst>
          </p:cNvPr>
          <p:cNvSpPr>
            <a:spLocks noGrp="1"/>
          </p:cNvSpPr>
          <p:nvPr>
            <p:ph type="title"/>
          </p:nvPr>
        </p:nvSpPr>
        <p:spPr/>
        <p:txBody>
          <a:bodyPr/>
          <a:lstStyle/>
          <a:p>
            <a:r>
              <a:rPr lang="en-US" dirty="0"/>
              <a:t>Defining the Homeless-Serving System of Care</a:t>
            </a:r>
            <a:endParaRPr lang="en-CA" dirty="0"/>
          </a:p>
        </p:txBody>
      </p:sp>
      <p:pic>
        <p:nvPicPr>
          <p:cNvPr id="4" name="Content Placeholder 3">
            <a:extLst>
              <a:ext uri="{FF2B5EF4-FFF2-40B4-BE49-F238E27FC236}">
                <a16:creationId xmlns:a16="http://schemas.microsoft.com/office/drawing/2014/main" id="{3DA66141-3309-4DF4-9C07-D1CF71E1E641}"/>
              </a:ext>
            </a:extLst>
          </p:cNvPr>
          <p:cNvPicPr>
            <a:picLocks/>
          </p:cNvPicPr>
          <p:nvPr/>
        </p:nvPicPr>
        <p:blipFill>
          <a:blip r:embed="rId3"/>
          <a:stretch>
            <a:fillRect/>
          </a:stretch>
        </p:blipFill>
        <p:spPr>
          <a:xfrm>
            <a:off x="1889208" y="864296"/>
            <a:ext cx="8413584" cy="5319953"/>
          </a:xfrm>
          <a:prstGeom prst="rect">
            <a:avLst/>
          </a:prstGeom>
        </p:spPr>
      </p:pic>
    </p:spTree>
    <p:extLst>
      <p:ext uri="{BB962C8B-B14F-4D97-AF65-F5344CB8AC3E}">
        <p14:creationId xmlns:p14="http://schemas.microsoft.com/office/powerpoint/2010/main" val="1995367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3FAE-FCB3-47C1-A6D4-48C0AB141A07}"/>
              </a:ext>
            </a:extLst>
          </p:cNvPr>
          <p:cNvSpPr>
            <a:spLocks noGrp="1"/>
          </p:cNvSpPr>
          <p:nvPr>
            <p:ph type="title"/>
          </p:nvPr>
        </p:nvSpPr>
        <p:spPr/>
        <p:txBody>
          <a:bodyPr/>
          <a:lstStyle/>
          <a:p>
            <a:r>
              <a:rPr lang="en-CA" dirty="0"/>
              <a:t>System Access and Pathways</a:t>
            </a:r>
          </a:p>
        </p:txBody>
      </p:sp>
      <p:pic>
        <p:nvPicPr>
          <p:cNvPr id="52" name="Picture 51" descr="A picture containing object, clock, black, display&#10;&#10;Description automatically generated">
            <a:extLst>
              <a:ext uri="{FF2B5EF4-FFF2-40B4-BE49-F238E27FC236}">
                <a16:creationId xmlns:a16="http://schemas.microsoft.com/office/drawing/2014/main" id="{12E2FCDF-E679-4E25-82DB-319575872E2A}"/>
              </a:ext>
            </a:extLst>
          </p:cNvPr>
          <p:cNvPicPr>
            <a:picLocks noChangeAspect="1"/>
          </p:cNvPicPr>
          <p:nvPr/>
        </p:nvPicPr>
        <p:blipFill rotWithShape="1">
          <a:blip r:embed="rId2">
            <a:extLst>
              <a:ext uri="{28A0092B-C50C-407E-A947-70E740481C1C}">
                <a14:useLocalDpi xmlns:a14="http://schemas.microsoft.com/office/drawing/2010/main" val="0"/>
              </a:ext>
            </a:extLst>
          </a:blip>
          <a:srcRect b="6165"/>
          <a:stretch/>
        </p:blipFill>
        <p:spPr>
          <a:xfrm>
            <a:off x="967238" y="716798"/>
            <a:ext cx="10257523" cy="5424404"/>
          </a:xfrm>
          <a:prstGeom prst="rect">
            <a:avLst/>
          </a:prstGeom>
        </p:spPr>
      </p:pic>
    </p:spTree>
    <p:extLst>
      <p:ext uri="{BB962C8B-B14F-4D97-AF65-F5344CB8AC3E}">
        <p14:creationId xmlns:p14="http://schemas.microsoft.com/office/powerpoint/2010/main" val="2101480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E3E3-81EC-48FB-82A2-136652D3930E}"/>
              </a:ext>
            </a:extLst>
          </p:cNvPr>
          <p:cNvSpPr>
            <a:spLocks noGrp="1"/>
          </p:cNvSpPr>
          <p:nvPr>
            <p:ph type="title"/>
          </p:nvPr>
        </p:nvSpPr>
        <p:spPr/>
        <p:txBody>
          <a:bodyPr/>
          <a:lstStyle/>
          <a:p>
            <a:r>
              <a:rPr lang="en-US" dirty="0"/>
              <a:t>What Is Coordinated Access and Assessment (CAA)?</a:t>
            </a:r>
            <a:endParaRPr lang="en-CA" dirty="0"/>
          </a:p>
        </p:txBody>
      </p:sp>
      <p:pic>
        <p:nvPicPr>
          <p:cNvPr id="8" name="Picture 7" descr="A screenshot of a cell phone&#10;&#10;Description automatically generated">
            <a:extLst>
              <a:ext uri="{FF2B5EF4-FFF2-40B4-BE49-F238E27FC236}">
                <a16:creationId xmlns:a16="http://schemas.microsoft.com/office/drawing/2014/main" id="{E97A12E6-3685-4100-A1E1-77DDC31DC7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164" y="418228"/>
            <a:ext cx="13078327" cy="7267172"/>
          </a:xfrm>
          <a:prstGeom prst="rect">
            <a:avLst/>
          </a:prstGeom>
        </p:spPr>
      </p:pic>
    </p:spTree>
    <p:extLst>
      <p:ext uri="{BB962C8B-B14F-4D97-AF65-F5344CB8AC3E}">
        <p14:creationId xmlns:p14="http://schemas.microsoft.com/office/powerpoint/2010/main" val="607774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9C25-5921-4680-9810-95ED9FFB5D25}"/>
              </a:ext>
            </a:extLst>
          </p:cNvPr>
          <p:cNvSpPr>
            <a:spLocks noGrp="1"/>
          </p:cNvSpPr>
          <p:nvPr>
            <p:ph type="title"/>
          </p:nvPr>
        </p:nvSpPr>
        <p:spPr/>
        <p:txBody>
          <a:bodyPr/>
          <a:lstStyle/>
          <a:p>
            <a:r>
              <a:rPr lang="en-US" dirty="0"/>
              <a:t>Coordinated Access and Assessment to Housing</a:t>
            </a:r>
            <a:endParaRPr lang="en-CA" dirty="0"/>
          </a:p>
        </p:txBody>
      </p:sp>
      <p:sp>
        <p:nvSpPr>
          <p:cNvPr id="3" name="Content Placeholder 2">
            <a:extLst>
              <a:ext uri="{FF2B5EF4-FFF2-40B4-BE49-F238E27FC236}">
                <a16:creationId xmlns:a16="http://schemas.microsoft.com/office/drawing/2014/main" id="{410B6A73-A550-45C5-81CD-94B5558ED15A}"/>
              </a:ext>
            </a:extLst>
          </p:cNvPr>
          <p:cNvSpPr>
            <a:spLocks noGrp="1"/>
          </p:cNvSpPr>
          <p:nvPr>
            <p:ph idx="4294967295"/>
          </p:nvPr>
        </p:nvSpPr>
        <p:spPr>
          <a:xfrm>
            <a:off x="8017578" y="2755898"/>
            <a:ext cx="3422027" cy="1346200"/>
          </a:xfrm>
        </p:spPr>
        <p:txBody>
          <a:bodyPr>
            <a:normAutofit/>
          </a:bodyPr>
          <a:lstStyle/>
          <a:p>
            <a:pPr marL="0" indent="0">
              <a:buNone/>
            </a:pPr>
            <a:r>
              <a:rPr lang="en-US" dirty="0">
                <a:cs typeface="Open Sans" panose="020B0606030504020204" pitchFamily="34" charset="0"/>
              </a:rPr>
              <a:t>Weekly triage meetings </a:t>
            </a:r>
            <a:br>
              <a:rPr lang="en-US" dirty="0">
                <a:cs typeface="Open Sans" panose="020B0606030504020204" pitchFamily="34" charset="0"/>
              </a:rPr>
            </a:br>
            <a:r>
              <a:rPr lang="en-US" dirty="0">
                <a:cs typeface="Open Sans" panose="020B0606030504020204" pitchFamily="34" charset="0"/>
              </a:rPr>
              <a:t>for each sector; </a:t>
            </a:r>
            <a:br>
              <a:rPr lang="en-US" dirty="0">
                <a:cs typeface="Open Sans" panose="020B0606030504020204" pitchFamily="34" charset="0"/>
              </a:rPr>
            </a:br>
            <a:r>
              <a:rPr lang="en-US" dirty="0">
                <a:cs typeface="Open Sans" panose="020B0606030504020204" pitchFamily="34" charset="0"/>
              </a:rPr>
              <a:t>Youth, Families, Adults. </a:t>
            </a:r>
            <a:endParaRPr lang="en-US" i="1" dirty="0">
              <a:cs typeface="Open Sans" panose="020B0606030504020204" pitchFamily="34" charset="0"/>
            </a:endParaRPr>
          </a:p>
        </p:txBody>
      </p:sp>
      <p:pic>
        <p:nvPicPr>
          <p:cNvPr id="5" name="Picture 4" descr="A group of people sitting around a wooden table&#10;&#10;Description automatically generated">
            <a:extLst>
              <a:ext uri="{FF2B5EF4-FFF2-40B4-BE49-F238E27FC236}">
                <a16:creationId xmlns:a16="http://schemas.microsoft.com/office/drawing/2014/main" id="{7BD25EBF-41A1-4DFE-8996-30D1203A9D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91"/>
          <a:stretch/>
        </p:blipFill>
        <p:spPr>
          <a:xfrm>
            <a:off x="838200" y="1073328"/>
            <a:ext cx="6686012" cy="4711341"/>
          </a:xfrm>
          <a:prstGeom prst="rect">
            <a:avLst/>
          </a:prstGeom>
          <a:ln w="19050">
            <a:solidFill>
              <a:schemeClr val="tx2"/>
            </a:solidFill>
          </a:ln>
        </p:spPr>
      </p:pic>
    </p:spTree>
    <p:extLst>
      <p:ext uri="{BB962C8B-B14F-4D97-AF65-F5344CB8AC3E}">
        <p14:creationId xmlns:p14="http://schemas.microsoft.com/office/powerpoint/2010/main" val="115815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DCB8-6BCC-4D11-8A2F-05603D60AE4E}"/>
              </a:ext>
            </a:extLst>
          </p:cNvPr>
          <p:cNvSpPr>
            <a:spLocks noGrp="1"/>
          </p:cNvSpPr>
          <p:nvPr>
            <p:ph type="title"/>
          </p:nvPr>
        </p:nvSpPr>
        <p:spPr/>
        <p:txBody>
          <a:bodyPr/>
          <a:lstStyle/>
          <a:p>
            <a:r>
              <a:rPr lang="en-US" dirty="0"/>
              <a:t>Triage List Data – April 1, 2018-March 31, 2019</a:t>
            </a:r>
            <a:endParaRPr lang="en-CA" dirty="0"/>
          </a:p>
        </p:txBody>
      </p:sp>
      <p:graphicFrame>
        <p:nvGraphicFramePr>
          <p:cNvPr id="4" name="Content Placeholder 3">
            <a:extLst>
              <a:ext uri="{FF2B5EF4-FFF2-40B4-BE49-F238E27FC236}">
                <a16:creationId xmlns:a16="http://schemas.microsoft.com/office/drawing/2014/main" id="{A8F4CA85-59D5-400B-877E-6C575FB5A1E8}"/>
              </a:ext>
            </a:extLst>
          </p:cNvPr>
          <p:cNvGraphicFramePr>
            <a:graphicFrameLocks noGrp="1"/>
          </p:cNvGraphicFramePr>
          <p:nvPr>
            <p:ph idx="4294967295"/>
            <p:extLst>
              <p:ext uri="{D42A27DB-BD31-4B8C-83A1-F6EECF244321}">
                <p14:modId xmlns:p14="http://schemas.microsoft.com/office/powerpoint/2010/main" val="3028009324"/>
              </p:ext>
            </p:extLst>
          </p:nvPr>
        </p:nvGraphicFramePr>
        <p:xfrm>
          <a:off x="1703387" y="677862"/>
          <a:ext cx="8785225" cy="550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203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0DF27-B8F9-4439-B449-2106F97F1A2F}"/>
              </a:ext>
            </a:extLst>
          </p:cNvPr>
          <p:cNvSpPr>
            <a:spLocks noGrp="1"/>
          </p:cNvSpPr>
          <p:nvPr>
            <p:ph type="title"/>
          </p:nvPr>
        </p:nvSpPr>
        <p:spPr/>
        <p:txBody>
          <a:bodyPr/>
          <a:lstStyle/>
          <a:p>
            <a:r>
              <a:rPr lang="en-CA" dirty="0"/>
              <a:t>Entry to Referral</a:t>
            </a:r>
          </a:p>
        </p:txBody>
      </p:sp>
      <p:graphicFrame>
        <p:nvGraphicFramePr>
          <p:cNvPr id="4" name="Content Placeholder 3">
            <a:extLst>
              <a:ext uri="{FF2B5EF4-FFF2-40B4-BE49-F238E27FC236}">
                <a16:creationId xmlns:a16="http://schemas.microsoft.com/office/drawing/2014/main" id="{B4BD14AA-A5D1-4F3D-A329-C8DEB2A4DC0E}"/>
              </a:ext>
            </a:extLst>
          </p:cNvPr>
          <p:cNvGraphicFramePr>
            <a:graphicFrameLocks/>
          </p:cNvGraphicFramePr>
          <p:nvPr>
            <p:extLst>
              <p:ext uri="{D42A27DB-BD31-4B8C-83A1-F6EECF244321}">
                <p14:modId xmlns:p14="http://schemas.microsoft.com/office/powerpoint/2010/main" val="3891255620"/>
              </p:ext>
            </p:extLst>
          </p:nvPr>
        </p:nvGraphicFramePr>
        <p:xfrm>
          <a:off x="1702777" y="677069"/>
          <a:ext cx="8786446" cy="550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182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FD56-36F2-4B8B-846D-CE322044667B}"/>
              </a:ext>
            </a:extLst>
          </p:cNvPr>
          <p:cNvSpPr>
            <a:spLocks noGrp="1"/>
          </p:cNvSpPr>
          <p:nvPr>
            <p:ph type="title"/>
          </p:nvPr>
        </p:nvSpPr>
        <p:spPr/>
        <p:txBody>
          <a:bodyPr/>
          <a:lstStyle/>
          <a:p>
            <a:r>
              <a:rPr lang="en-CA" dirty="0"/>
              <a:t>Who do we Triage?</a:t>
            </a:r>
          </a:p>
        </p:txBody>
      </p:sp>
      <p:graphicFrame>
        <p:nvGraphicFramePr>
          <p:cNvPr id="4" name="Content Placeholder 3">
            <a:extLst>
              <a:ext uri="{FF2B5EF4-FFF2-40B4-BE49-F238E27FC236}">
                <a16:creationId xmlns:a16="http://schemas.microsoft.com/office/drawing/2014/main" id="{D53C8DC8-C6F6-4935-821A-6B0ECB2762AA}"/>
              </a:ext>
            </a:extLst>
          </p:cNvPr>
          <p:cNvGraphicFramePr>
            <a:graphicFrameLocks noGrp="1"/>
          </p:cNvGraphicFramePr>
          <p:nvPr>
            <p:ph idx="4294967295"/>
            <p:extLst>
              <p:ext uri="{D42A27DB-BD31-4B8C-83A1-F6EECF244321}">
                <p14:modId xmlns:p14="http://schemas.microsoft.com/office/powerpoint/2010/main" val="4182281296"/>
              </p:ext>
            </p:extLst>
          </p:nvPr>
        </p:nvGraphicFramePr>
        <p:xfrm>
          <a:off x="838200" y="881585"/>
          <a:ext cx="10515600" cy="550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50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75C8C3-4826-47FF-A639-42EC9233E459}"/>
              </a:ext>
            </a:extLst>
          </p:cNvPr>
          <p:cNvSpPr>
            <a:spLocks noGrp="1"/>
          </p:cNvSpPr>
          <p:nvPr>
            <p:ph type="title"/>
          </p:nvPr>
        </p:nvSpPr>
        <p:spPr/>
        <p:txBody>
          <a:bodyPr/>
          <a:lstStyle/>
          <a:p>
            <a:r>
              <a:rPr lang="en-US" dirty="0">
                <a:latin typeface="+mj-lt"/>
                <a:ea typeface="Microsoft GothicNeo" panose="020B0503020000020004" pitchFamily="34" charset="-127"/>
                <a:cs typeface="Open Sans" panose="020B0606030504020204" pitchFamily="34" charset="0"/>
              </a:rPr>
              <a:t>Agenda</a:t>
            </a:r>
          </a:p>
        </p:txBody>
      </p:sp>
      <p:sp>
        <p:nvSpPr>
          <p:cNvPr id="7" name="Content Placeholder 6">
            <a:extLst>
              <a:ext uri="{FF2B5EF4-FFF2-40B4-BE49-F238E27FC236}">
                <a16:creationId xmlns:a16="http://schemas.microsoft.com/office/drawing/2014/main" id="{DE640AD0-E13E-48A2-A120-375AF96D1C82}"/>
              </a:ext>
            </a:extLst>
          </p:cNvPr>
          <p:cNvSpPr>
            <a:spLocks noGrp="1"/>
          </p:cNvSpPr>
          <p:nvPr>
            <p:ph idx="1"/>
          </p:nvPr>
        </p:nvSpPr>
        <p:spPr>
          <a:xfrm>
            <a:off x="838199" y="1020279"/>
            <a:ext cx="10586987" cy="4456496"/>
          </a:xfrm>
        </p:spPr>
        <p:txBody>
          <a:bodyPr>
            <a:normAutofit/>
          </a:bodyPr>
          <a:lstStyle/>
          <a:p>
            <a:pPr>
              <a:lnSpc>
                <a:spcPct val="150000"/>
              </a:lnSpc>
            </a:pPr>
            <a:r>
              <a:rPr lang="en-CA" sz="3200" dirty="0">
                <a:ea typeface="Microsoft GothicNeo" panose="020B0500000101010101" pitchFamily="34" charset="-127"/>
                <a:cs typeface="Microsoft GothicNeo" panose="020B0500000101010101" pitchFamily="34" charset="-127"/>
              </a:rPr>
              <a:t>Homelessness 101, Calgary’s Homeless-Serving System of Care, CAA Overview</a:t>
            </a:r>
          </a:p>
          <a:p>
            <a:pPr>
              <a:lnSpc>
                <a:spcPct val="150000"/>
              </a:lnSpc>
            </a:pPr>
            <a:r>
              <a:rPr lang="en-CA" sz="3200" dirty="0" err="1">
                <a:ea typeface="Microsoft GothicNeo" panose="020B0500000101010101" pitchFamily="34" charset="-127"/>
                <a:cs typeface="Microsoft GothicNeo" panose="020B0500000101010101" pitchFamily="34" charset="-127"/>
              </a:rPr>
              <a:t>SORCe</a:t>
            </a:r>
            <a:r>
              <a:rPr lang="en-CA" sz="3200" dirty="0">
                <a:ea typeface="Microsoft GothicNeo" panose="020B0500000101010101" pitchFamily="34" charset="-127"/>
                <a:cs typeface="Microsoft GothicNeo" panose="020B0500000101010101" pitchFamily="34" charset="-127"/>
              </a:rPr>
              <a:t> &amp; Housing Strategists</a:t>
            </a:r>
          </a:p>
          <a:p>
            <a:pPr>
              <a:lnSpc>
                <a:spcPct val="150000"/>
              </a:lnSpc>
            </a:pPr>
            <a:r>
              <a:rPr lang="en-CA" sz="3200" dirty="0">
                <a:ea typeface="Microsoft GothicNeo" panose="020B0500000101010101" pitchFamily="34" charset="-127"/>
                <a:cs typeface="Microsoft GothicNeo" panose="020B0500000101010101" pitchFamily="34" charset="-127"/>
              </a:rPr>
              <a:t>AHS Regional Housing – Overview and Intake Stream</a:t>
            </a:r>
          </a:p>
        </p:txBody>
      </p:sp>
      <p:sp>
        <p:nvSpPr>
          <p:cNvPr id="2" name="Rectangle 1">
            <a:extLst>
              <a:ext uri="{FF2B5EF4-FFF2-40B4-BE49-F238E27FC236}">
                <a16:creationId xmlns:a16="http://schemas.microsoft.com/office/drawing/2014/main" id="{618530CE-6214-48CD-8AB6-17CD93D1E63D}"/>
              </a:ext>
            </a:extLst>
          </p:cNvPr>
          <p:cNvSpPr/>
          <p:nvPr/>
        </p:nvSpPr>
        <p:spPr>
          <a:xfrm>
            <a:off x="9977377" y="6481823"/>
            <a:ext cx="1666755" cy="325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6975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4476-602E-42F3-84E9-3E7A0629C567}"/>
              </a:ext>
            </a:extLst>
          </p:cNvPr>
          <p:cNvSpPr>
            <a:spLocks noGrp="1"/>
          </p:cNvSpPr>
          <p:nvPr>
            <p:ph type="title"/>
          </p:nvPr>
        </p:nvSpPr>
        <p:spPr/>
        <p:txBody>
          <a:bodyPr/>
          <a:lstStyle/>
          <a:p>
            <a:r>
              <a:rPr lang="en-CA" dirty="0"/>
              <a:t>Who is Participating?</a:t>
            </a:r>
          </a:p>
        </p:txBody>
      </p:sp>
      <p:pic>
        <p:nvPicPr>
          <p:cNvPr id="4" name="Content Placeholder 5">
            <a:extLst>
              <a:ext uri="{FF2B5EF4-FFF2-40B4-BE49-F238E27FC236}">
                <a16:creationId xmlns:a16="http://schemas.microsoft.com/office/drawing/2014/main" id="{E9649F89-952B-46D7-8F18-437EDEB8CCA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10085" y="894907"/>
            <a:ext cx="1901825" cy="1006475"/>
          </a:xfrm>
        </p:spPr>
      </p:pic>
      <p:pic>
        <p:nvPicPr>
          <p:cNvPr id="5" name="Picture 4">
            <a:extLst>
              <a:ext uri="{FF2B5EF4-FFF2-40B4-BE49-F238E27FC236}">
                <a16:creationId xmlns:a16="http://schemas.microsoft.com/office/drawing/2014/main" id="{356E0415-FDE2-4BDC-B541-A66EA2D25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85" y="2156150"/>
            <a:ext cx="1920351" cy="914400"/>
          </a:xfrm>
          <a:prstGeom prst="rect">
            <a:avLst/>
          </a:prstGeom>
        </p:spPr>
      </p:pic>
      <p:pic>
        <p:nvPicPr>
          <p:cNvPr id="6" name="Picture 5">
            <a:extLst>
              <a:ext uri="{FF2B5EF4-FFF2-40B4-BE49-F238E27FC236}">
                <a16:creationId xmlns:a16="http://schemas.microsoft.com/office/drawing/2014/main" id="{198474F4-0558-4C64-84A7-EB3E460857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839" y="5479660"/>
            <a:ext cx="1786753" cy="562827"/>
          </a:xfrm>
          <a:prstGeom prst="rect">
            <a:avLst/>
          </a:prstGeom>
        </p:spPr>
      </p:pic>
      <p:pic>
        <p:nvPicPr>
          <p:cNvPr id="7" name="Picture 6">
            <a:extLst>
              <a:ext uri="{FF2B5EF4-FFF2-40B4-BE49-F238E27FC236}">
                <a16:creationId xmlns:a16="http://schemas.microsoft.com/office/drawing/2014/main" id="{9ABE8AD2-F321-4D0C-8BD8-E3F88E93BD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1912" y="1302024"/>
            <a:ext cx="2489462" cy="457200"/>
          </a:xfrm>
          <a:prstGeom prst="rect">
            <a:avLst/>
          </a:prstGeom>
        </p:spPr>
      </p:pic>
      <p:pic>
        <p:nvPicPr>
          <p:cNvPr id="9" name="Picture 8">
            <a:extLst>
              <a:ext uri="{FF2B5EF4-FFF2-40B4-BE49-F238E27FC236}">
                <a16:creationId xmlns:a16="http://schemas.microsoft.com/office/drawing/2014/main" id="{810D44C5-888F-49F8-8770-9A61CC3698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85" y="3357590"/>
            <a:ext cx="1522153" cy="731520"/>
          </a:xfrm>
          <a:prstGeom prst="rect">
            <a:avLst/>
          </a:prstGeom>
        </p:spPr>
      </p:pic>
      <p:pic>
        <p:nvPicPr>
          <p:cNvPr id="10" name="Picture 9">
            <a:extLst>
              <a:ext uri="{FF2B5EF4-FFF2-40B4-BE49-F238E27FC236}">
                <a16:creationId xmlns:a16="http://schemas.microsoft.com/office/drawing/2014/main" id="{F0ECC504-93F6-4B8F-8541-2BC3A8EF6F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6058" y="5239110"/>
            <a:ext cx="843219" cy="839470"/>
          </a:xfrm>
          <a:prstGeom prst="rect">
            <a:avLst/>
          </a:prstGeom>
        </p:spPr>
      </p:pic>
      <p:pic>
        <p:nvPicPr>
          <p:cNvPr id="11" name="Picture 10">
            <a:extLst>
              <a:ext uri="{FF2B5EF4-FFF2-40B4-BE49-F238E27FC236}">
                <a16:creationId xmlns:a16="http://schemas.microsoft.com/office/drawing/2014/main" id="{234BE5BE-CDDE-41CD-8345-6BA51578F5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2556" y="2348940"/>
            <a:ext cx="1977528" cy="552958"/>
          </a:xfrm>
          <a:prstGeom prst="rect">
            <a:avLst/>
          </a:prstGeom>
        </p:spPr>
      </p:pic>
      <p:pic>
        <p:nvPicPr>
          <p:cNvPr id="12" name="Picture 11" descr="Image result for distress centre calgary">
            <a:extLst>
              <a:ext uri="{FF2B5EF4-FFF2-40B4-BE49-F238E27FC236}">
                <a16:creationId xmlns:a16="http://schemas.microsoft.com/office/drawing/2014/main" id="{30F14AF8-EC3A-4ED2-8B80-CF686A60B0DD}"/>
              </a:ext>
            </a:extLst>
          </p:cNvPr>
          <p:cNvPicPr/>
          <p:nvPr/>
        </p:nvPicPr>
        <p:blipFill rotWithShape="1">
          <a:blip r:embed="rId10" cstate="print">
            <a:extLst>
              <a:ext uri="{28A0092B-C50C-407E-A947-70E740481C1C}">
                <a14:useLocalDpi xmlns:a14="http://schemas.microsoft.com/office/drawing/2010/main" val="0"/>
              </a:ext>
            </a:extLst>
          </a:blip>
          <a:srcRect l="25720" r="26029"/>
          <a:stretch/>
        </p:blipFill>
        <p:spPr bwMode="auto">
          <a:xfrm>
            <a:off x="3120082" y="1114726"/>
            <a:ext cx="878939" cy="696383"/>
          </a:xfrm>
          <a:prstGeom prst="rect">
            <a:avLst/>
          </a:prstGeom>
          <a:noFill/>
          <a:ln>
            <a:noFill/>
          </a:ln>
          <a:extLst>
            <a:ext uri="{53640926-AAD7-44D8-BBD7-CCE9431645EC}">
              <a14:shadowObscured xmlns:a14="http://schemas.microsoft.com/office/drawing/2010/main"/>
            </a:ext>
          </a:extLst>
        </p:spPr>
      </p:pic>
      <p:pic>
        <p:nvPicPr>
          <p:cNvPr id="13" name="Picture 12" descr="Image result for the di calgary">
            <a:extLst>
              <a:ext uri="{FF2B5EF4-FFF2-40B4-BE49-F238E27FC236}">
                <a16:creationId xmlns:a16="http://schemas.microsoft.com/office/drawing/2014/main" id="{A6690EA0-530F-4CAB-8912-29B677EE257E}"/>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16222" y="5311634"/>
            <a:ext cx="999336" cy="780075"/>
          </a:xfrm>
          <a:prstGeom prst="rect">
            <a:avLst/>
          </a:prstGeom>
          <a:noFill/>
          <a:ln>
            <a:noFill/>
          </a:ln>
        </p:spPr>
      </p:pic>
      <p:pic>
        <p:nvPicPr>
          <p:cNvPr id="14" name="Picture 13" descr="Image result for ywca calgary">
            <a:extLst>
              <a:ext uri="{FF2B5EF4-FFF2-40B4-BE49-F238E27FC236}">
                <a16:creationId xmlns:a16="http://schemas.microsoft.com/office/drawing/2014/main" id="{8B4C8ED0-D4CB-49C3-8EE2-2DB3E350AF72}"/>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39469" y="1016815"/>
            <a:ext cx="1457194" cy="892204"/>
          </a:xfrm>
          <a:prstGeom prst="rect">
            <a:avLst/>
          </a:prstGeom>
          <a:noFill/>
          <a:ln>
            <a:noFill/>
          </a:ln>
        </p:spPr>
      </p:pic>
      <p:pic>
        <p:nvPicPr>
          <p:cNvPr id="15" name="Picture 14" descr="http://www.thesharpfoundation.com/uploads/8/9/2/1/89215928/image001_1.png">
            <a:extLst>
              <a:ext uri="{FF2B5EF4-FFF2-40B4-BE49-F238E27FC236}">
                <a16:creationId xmlns:a16="http://schemas.microsoft.com/office/drawing/2014/main" id="{5DF9D3FD-18E7-478B-8428-B12888D6C81E}"/>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10003256" y="2222755"/>
            <a:ext cx="2099383" cy="987692"/>
          </a:xfrm>
          <a:prstGeom prst="rect">
            <a:avLst/>
          </a:prstGeom>
          <a:noFill/>
          <a:ln>
            <a:noFill/>
          </a:ln>
        </p:spPr>
      </p:pic>
      <p:pic>
        <p:nvPicPr>
          <p:cNvPr id="17" name="Picture 16">
            <a:extLst>
              <a:ext uri="{FF2B5EF4-FFF2-40B4-BE49-F238E27FC236}">
                <a16:creationId xmlns:a16="http://schemas.microsoft.com/office/drawing/2014/main" id="{71BBD849-05CD-4A8E-98B2-4139B0BAB762}"/>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8639558" y="4465332"/>
            <a:ext cx="1977527" cy="536383"/>
          </a:xfrm>
          <a:prstGeom prst="rect">
            <a:avLst/>
          </a:prstGeom>
        </p:spPr>
      </p:pic>
      <p:pic>
        <p:nvPicPr>
          <p:cNvPr id="18" name="Picture 17">
            <a:extLst>
              <a:ext uri="{FF2B5EF4-FFF2-40B4-BE49-F238E27FC236}">
                <a16:creationId xmlns:a16="http://schemas.microsoft.com/office/drawing/2014/main" id="{AB494EC7-697D-4365-A5A9-51CB2DBD1274}"/>
              </a:ext>
            </a:extLst>
          </p:cNvPr>
          <p:cNvPicPr/>
          <p:nvPr/>
        </p:nvPicPr>
        <p:blipFill>
          <a:blip r:embed="rId15">
            <a:extLst>
              <a:ext uri="{28A0092B-C50C-407E-A947-70E740481C1C}">
                <a14:useLocalDpi xmlns:a14="http://schemas.microsoft.com/office/drawing/2010/main" val="0"/>
              </a:ext>
            </a:extLst>
          </a:blip>
          <a:stretch>
            <a:fillRect/>
          </a:stretch>
        </p:blipFill>
        <p:spPr>
          <a:xfrm>
            <a:off x="2704627" y="5430440"/>
            <a:ext cx="1823951" cy="661269"/>
          </a:xfrm>
          <a:prstGeom prst="rect">
            <a:avLst/>
          </a:prstGeom>
        </p:spPr>
      </p:pic>
      <p:pic>
        <p:nvPicPr>
          <p:cNvPr id="19" name="Picture 18">
            <a:extLst>
              <a:ext uri="{FF2B5EF4-FFF2-40B4-BE49-F238E27FC236}">
                <a16:creationId xmlns:a16="http://schemas.microsoft.com/office/drawing/2014/main" id="{9AFE7DFE-2602-4D29-8E02-AB43CE44D8E7}"/>
              </a:ext>
            </a:extLst>
          </p:cNvPr>
          <p:cNvPicPr/>
          <p:nvPr/>
        </p:nvPicPr>
        <p:blipFill rotWithShape="1">
          <a:blip r:embed="rId16">
            <a:extLst>
              <a:ext uri="{28A0092B-C50C-407E-A947-70E740481C1C}">
                <a14:useLocalDpi xmlns:a14="http://schemas.microsoft.com/office/drawing/2010/main" val="0"/>
              </a:ext>
            </a:extLst>
          </a:blip>
          <a:srcRect t="28986"/>
          <a:stretch/>
        </p:blipFill>
        <p:spPr bwMode="auto">
          <a:xfrm>
            <a:off x="9661539" y="5187243"/>
            <a:ext cx="1951355" cy="839470"/>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D72984F4-4849-4BEC-83A8-2FA3FFE15167}"/>
              </a:ext>
            </a:extLst>
          </p:cNvPr>
          <p:cNvPicPr/>
          <p:nvPr/>
        </p:nvPicPr>
        <p:blipFill>
          <a:blip r:embed="rId17" cstate="print">
            <a:extLst>
              <a:ext uri="{28A0092B-C50C-407E-A947-70E740481C1C}">
                <a14:useLocalDpi xmlns:a14="http://schemas.microsoft.com/office/drawing/2010/main" val="0"/>
              </a:ext>
            </a:extLst>
          </a:blip>
          <a:stretch>
            <a:fillRect/>
          </a:stretch>
        </p:blipFill>
        <p:spPr>
          <a:xfrm>
            <a:off x="7437138" y="2263820"/>
            <a:ext cx="1854835" cy="523240"/>
          </a:xfrm>
          <a:prstGeom prst="rect">
            <a:avLst/>
          </a:prstGeom>
        </p:spPr>
      </p:pic>
      <p:pic>
        <p:nvPicPr>
          <p:cNvPr id="21" name="Picture 20" descr="\\chf-fps.calgaryhomeless.ad\Data$\Shared\Communications\08_COMMS RESOURCES\02_RESOURCES\GRAPHICAL Resources\Community &amp; Partner Logos\AspenLogo.jpg">
            <a:extLst>
              <a:ext uri="{FF2B5EF4-FFF2-40B4-BE49-F238E27FC236}">
                <a16:creationId xmlns:a16="http://schemas.microsoft.com/office/drawing/2014/main" id="{A5292363-0BCE-44A1-9C50-144F4F48BB60}"/>
              </a:ext>
            </a:extLs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85478" y="2249995"/>
            <a:ext cx="849461" cy="835675"/>
          </a:xfrm>
          <a:prstGeom prst="rect">
            <a:avLst/>
          </a:prstGeom>
          <a:noFill/>
          <a:ln>
            <a:noFill/>
          </a:ln>
        </p:spPr>
      </p:pic>
      <p:pic>
        <p:nvPicPr>
          <p:cNvPr id="22" name="Picture 21" descr="\\chf-fps.calgaryhomeless.ad\Data$\Shared\Communications\08_COMMS RESOURCES\02_RESOURCES\GRAPHICAL Resources\Community &amp; Partner Logos\ChildrensCottageSocietyLogo.png">
            <a:extLst>
              <a:ext uri="{FF2B5EF4-FFF2-40B4-BE49-F238E27FC236}">
                <a16:creationId xmlns:a16="http://schemas.microsoft.com/office/drawing/2014/main" id="{D389A553-1671-4428-8C09-6563E487103F}"/>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76921" y="5526443"/>
            <a:ext cx="1581150" cy="469265"/>
          </a:xfrm>
          <a:prstGeom prst="rect">
            <a:avLst/>
          </a:prstGeom>
          <a:noFill/>
          <a:ln>
            <a:noFill/>
          </a:ln>
        </p:spPr>
      </p:pic>
      <p:pic>
        <p:nvPicPr>
          <p:cNvPr id="23" name="Picture 22" descr="Closer to Home Community Services">
            <a:extLst>
              <a:ext uri="{FF2B5EF4-FFF2-40B4-BE49-F238E27FC236}">
                <a16:creationId xmlns:a16="http://schemas.microsoft.com/office/drawing/2014/main" id="{5ABC922F-6EA6-4248-BDD7-DBA7110A95F3}"/>
              </a:ext>
            </a:extLst>
          </p:cNvPr>
          <p:cNvPicPr/>
          <p:nvPr/>
        </p:nvPicPr>
        <p:blipFill>
          <a:blip r:embed="rId20">
            <a:extLst>
              <a:ext uri="{28A0092B-C50C-407E-A947-70E740481C1C}">
                <a14:useLocalDpi xmlns:a14="http://schemas.microsoft.com/office/drawing/2010/main" val="0"/>
              </a:ext>
            </a:extLst>
          </a:blip>
          <a:srcRect/>
          <a:stretch>
            <a:fillRect/>
          </a:stretch>
        </p:blipFill>
        <p:spPr bwMode="auto">
          <a:xfrm>
            <a:off x="7585702" y="3375941"/>
            <a:ext cx="1557709" cy="666735"/>
          </a:xfrm>
          <a:prstGeom prst="rect">
            <a:avLst/>
          </a:prstGeom>
          <a:noFill/>
          <a:ln>
            <a:noFill/>
          </a:ln>
        </p:spPr>
      </p:pic>
      <p:pic>
        <p:nvPicPr>
          <p:cNvPr id="24" name="Picture 23" descr="\\chf-fps.calgaryhomeless.ad\Data$\Shared\Communications\08_COMMS RESOURCES\02_RESOURCES\GRAPHICAL Resources\Community &amp; Partner Logos\DiscoveryHouseLogo.jpg">
            <a:extLst>
              <a:ext uri="{FF2B5EF4-FFF2-40B4-BE49-F238E27FC236}">
                <a16:creationId xmlns:a16="http://schemas.microsoft.com/office/drawing/2014/main" id="{0A40F9DF-84A3-4596-8ED1-8C851187B4AE}"/>
              </a:ext>
            </a:extLst>
          </p:cNvPr>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60934" y="4342610"/>
            <a:ext cx="1056761" cy="844633"/>
          </a:xfrm>
          <a:prstGeom prst="rect">
            <a:avLst/>
          </a:prstGeom>
          <a:noFill/>
          <a:ln>
            <a:noFill/>
          </a:ln>
        </p:spPr>
      </p:pic>
      <p:pic>
        <p:nvPicPr>
          <p:cNvPr id="25" name="Picture 24" descr="\\chf-fps.calgaryhomeless.ad\Data$\Shared\Communications\08_COMMS RESOURCES\02_RESOURCES\GRAPHICAL Resources\Community &amp; Partner Logos\Inn-from-the-Cold-SocietyLogo.jpg">
            <a:extLst>
              <a:ext uri="{FF2B5EF4-FFF2-40B4-BE49-F238E27FC236}">
                <a16:creationId xmlns:a16="http://schemas.microsoft.com/office/drawing/2014/main" id="{412D690B-E812-4463-9D11-31662F546D4F}"/>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663115" y="3545865"/>
            <a:ext cx="1307100" cy="499745"/>
          </a:xfrm>
          <a:prstGeom prst="rect">
            <a:avLst/>
          </a:prstGeom>
          <a:noFill/>
          <a:ln>
            <a:noFill/>
          </a:ln>
        </p:spPr>
      </p:pic>
      <p:pic>
        <p:nvPicPr>
          <p:cNvPr id="28" name="Picture 27" descr="A picture containing drawing&#10;&#10;Description automatically generated">
            <a:extLst>
              <a:ext uri="{FF2B5EF4-FFF2-40B4-BE49-F238E27FC236}">
                <a16:creationId xmlns:a16="http://schemas.microsoft.com/office/drawing/2014/main" id="{B6D1D24C-B1A8-4EA6-9D39-90BE1295D5B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650119" y="1310840"/>
            <a:ext cx="2166440" cy="439567"/>
          </a:xfrm>
          <a:prstGeom prst="rect">
            <a:avLst/>
          </a:prstGeom>
        </p:spPr>
      </p:pic>
      <p:pic>
        <p:nvPicPr>
          <p:cNvPr id="27" name="Picture 26" descr="A picture containing food, plate&#10;&#10;Description automatically generated">
            <a:extLst>
              <a:ext uri="{FF2B5EF4-FFF2-40B4-BE49-F238E27FC236}">
                <a16:creationId xmlns:a16="http://schemas.microsoft.com/office/drawing/2014/main" id="{85417C72-5E58-45FA-A6DB-79EEDF53F53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686887" y="3235477"/>
            <a:ext cx="659891" cy="949353"/>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AA2DB0D7-5966-41AF-A5D0-FF8430AF148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091085" y="4527771"/>
            <a:ext cx="1522154" cy="597718"/>
          </a:xfrm>
          <a:prstGeom prst="rect">
            <a:avLst/>
          </a:prstGeom>
        </p:spPr>
      </p:pic>
      <p:pic>
        <p:nvPicPr>
          <p:cNvPr id="32" name="Picture 31" descr="A picture containing food&#10;&#10;Description automatically generated">
            <a:extLst>
              <a:ext uri="{FF2B5EF4-FFF2-40B4-BE49-F238E27FC236}">
                <a16:creationId xmlns:a16="http://schemas.microsoft.com/office/drawing/2014/main" id="{2AD2A46F-34D0-4DFD-857D-C91512AF98B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126679" y="3081597"/>
            <a:ext cx="1238362" cy="1608390"/>
          </a:xfrm>
          <a:prstGeom prst="rect">
            <a:avLst/>
          </a:prstGeom>
        </p:spPr>
      </p:pic>
      <p:pic>
        <p:nvPicPr>
          <p:cNvPr id="34" name="Picture 33" descr="A close up of a logo&#10;&#10;Description automatically generated">
            <a:extLst>
              <a:ext uri="{FF2B5EF4-FFF2-40B4-BE49-F238E27FC236}">
                <a16:creationId xmlns:a16="http://schemas.microsoft.com/office/drawing/2014/main" id="{A43AFCA2-B24E-40D4-8861-4CBE600F8E5C}"/>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584734" y="3653752"/>
            <a:ext cx="2218942" cy="505919"/>
          </a:xfrm>
          <a:prstGeom prst="rect">
            <a:avLst/>
          </a:prstGeom>
        </p:spPr>
      </p:pic>
      <p:pic>
        <p:nvPicPr>
          <p:cNvPr id="36" name="Picture 35" descr="A close up of a sign&#10;&#10;Description automatically generated">
            <a:extLst>
              <a:ext uri="{FF2B5EF4-FFF2-40B4-BE49-F238E27FC236}">
                <a16:creationId xmlns:a16="http://schemas.microsoft.com/office/drawing/2014/main" id="{8AA25744-7412-4632-B134-8FE7BA233B69}"/>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66104" y="4297219"/>
            <a:ext cx="977626" cy="847817"/>
          </a:xfrm>
          <a:prstGeom prst="rect">
            <a:avLst/>
          </a:prstGeom>
        </p:spPr>
      </p:pic>
    </p:spTree>
    <p:extLst>
      <p:ext uri="{BB962C8B-B14F-4D97-AF65-F5344CB8AC3E}">
        <p14:creationId xmlns:p14="http://schemas.microsoft.com/office/powerpoint/2010/main" val="2100026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B29B85-1B67-4740-B83E-DFDCD4E44892}"/>
              </a:ext>
            </a:extLst>
          </p:cNvPr>
          <p:cNvSpPr>
            <a:spLocks noGrp="1"/>
          </p:cNvSpPr>
          <p:nvPr>
            <p:ph type="ctrTitle"/>
          </p:nvPr>
        </p:nvSpPr>
        <p:spPr/>
        <p:txBody>
          <a:bodyPr>
            <a:normAutofit fontScale="90000"/>
          </a:bodyPr>
          <a:lstStyle/>
          <a:p>
            <a:r>
              <a:rPr lang="en-US" sz="4800" dirty="0"/>
              <a:t>The </a:t>
            </a:r>
            <a:r>
              <a:rPr lang="en-US" sz="4800" dirty="0" err="1"/>
              <a:t>SORCe</a:t>
            </a:r>
            <a:r>
              <a:rPr lang="en-US" sz="4800" dirty="0"/>
              <a:t> - Safe Communities Opportunity and Resource Centre</a:t>
            </a:r>
            <a:endParaRPr lang="en-CA" dirty="0"/>
          </a:p>
        </p:txBody>
      </p:sp>
      <p:sp>
        <p:nvSpPr>
          <p:cNvPr id="2" name="Subtitle 1">
            <a:extLst>
              <a:ext uri="{FF2B5EF4-FFF2-40B4-BE49-F238E27FC236}">
                <a16:creationId xmlns:a16="http://schemas.microsoft.com/office/drawing/2014/main" id="{3A53FB37-5216-46DE-A811-BF7878F9FF5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5119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CA9D-3C8F-4719-86D1-E599822BCC88}"/>
              </a:ext>
            </a:extLst>
          </p:cNvPr>
          <p:cNvSpPr>
            <a:spLocks noGrp="1"/>
          </p:cNvSpPr>
          <p:nvPr>
            <p:ph type="title"/>
          </p:nvPr>
        </p:nvSpPr>
        <p:spPr>
          <a:xfrm>
            <a:off x="838200" y="50199"/>
            <a:ext cx="11177954" cy="547708"/>
          </a:xfrm>
        </p:spPr>
        <p:txBody>
          <a:bodyPr>
            <a:normAutofit/>
          </a:bodyPr>
          <a:lstStyle/>
          <a:p>
            <a:r>
              <a:rPr lang="en-US" dirty="0"/>
              <a:t>What is </a:t>
            </a:r>
            <a:r>
              <a:rPr lang="en-US" dirty="0" err="1"/>
              <a:t>SORCe</a:t>
            </a:r>
            <a:r>
              <a:rPr lang="en-US" dirty="0"/>
              <a:t>?</a:t>
            </a:r>
            <a:endParaRPr lang="en-CA" dirty="0"/>
          </a:p>
        </p:txBody>
      </p:sp>
      <p:sp>
        <p:nvSpPr>
          <p:cNvPr id="3" name="Content Placeholder 2">
            <a:extLst>
              <a:ext uri="{FF2B5EF4-FFF2-40B4-BE49-F238E27FC236}">
                <a16:creationId xmlns:a16="http://schemas.microsoft.com/office/drawing/2014/main" id="{CDE9B81A-401E-4970-95C1-261903D18DF2}"/>
              </a:ext>
            </a:extLst>
          </p:cNvPr>
          <p:cNvSpPr>
            <a:spLocks noGrp="1"/>
          </p:cNvSpPr>
          <p:nvPr>
            <p:ph idx="1"/>
          </p:nvPr>
        </p:nvSpPr>
        <p:spPr>
          <a:xfrm>
            <a:off x="7146755" y="1685294"/>
            <a:ext cx="4773143" cy="3018223"/>
          </a:xfrm>
        </p:spPr>
        <p:txBody>
          <a:bodyPr>
            <a:normAutofit/>
          </a:bodyPr>
          <a:lstStyle/>
          <a:p>
            <a:r>
              <a:rPr lang="en-CA" dirty="0"/>
              <a:t>A multi-agency collaborative comprised of more than 15 agencies, offering over 20 different programs. </a:t>
            </a:r>
          </a:p>
          <a:p>
            <a:r>
              <a:rPr lang="en-CA" dirty="0"/>
              <a:t>Coordination of services for individuals at risk of, or experiencing homelessness</a:t>
            </a:r>
          </a:p>
          <a:p>
            <a:r>
              <a:rPr lang="en-CA" dirty="0"/>
              <a:t>Team of dedicated Housing Strategists</a:t>
            </a:r>
          </a:p>
        </p:txBody>
      </p:sp>
      <p:sp>
        <p:nvSpPr>
          <p:cNvPr id="6" name="TextBox 5">
            <a:extLst>
              <a:ext uri="{FF2B5EF4-FFF2-40B4-BE49-F238E27FC236}">
                <a16:creationId xmlns:a16="http://schemas.microsoft.com/office/drawing/2014/main" id="{63EA76A2-6B7B-4AE2-A9DF-FDA77B726E0B}"/>
              </a:ext>
            </a:extLst>
          </p:cNvPr>
          <p:cNvSpPr txBox="1"/>
          <p:nvPr/>
        </p:nvSpPr>
        <p:spPr>
          <a:xfrm>
            <a:off x="838200" y="5144574"/>
            <a:ext cx="3856892" cy="646331"/>
          </a:xfrm>
          <a:prstGeom prst="rect">
            <a:avLst/>
          </a:prstGeom>
          <a:noFill/>
        </p:spPr>
        <p:txBody>
          <a:bodyPr wrap="square" rtlCol="0">
            <a:spAutoFit/>
          </a:bodyPr>
          <a:lstStyle/>
          <a:p>
            <a:r>
              <a:rPr lang="en-CA" b="1" dirty="0"/>
              <a:t>Located at:</a:t>
            </a:r>
          </a:p>
          <a:p>
            <a:r>
              <a:rPr lang="en-CA" dirty="0"/>
              <a:t>City Hall LRT - 316 7th Ave SE</a:t>
            </a:r>
          </a:p>
        </p:txBody>
      </p:sp>
      <p:pic>
        <p:nvPicPr>
          <p:cNvPr id="7" name="Picture 6" descr="A store in a brick building&#10;&#10;Description automatically generated">
            <a:extLst>
              <a:ext uri="{FF2B5EF4-FFF2-40B4-BE49-F238E27FC236}">
                <a16:creationId xmlns:a16="http://schemas.microsoft.com/office/drawing/2014/main" id="{74FB456E-08C2-4516-A431-5FFD5C5B2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79906"/>
            <a:ext cx="6096000" cy="3429000"/>
          </a:xfrm>
          <a:prstGeom prst="rect">
            <a:avLst/>
          </a:prstGeom>
          <a:ln w="19050">
            <a:solidFill>
              <a:schemeClr val="tx2"/>
            </a:solidFill>
          </a:ln>
        </p:spPr>
      </p:pic>
    </p:spTree>
    <p:extLst>
      <p:ext uri="{BB962C8B-B14F-4D97-AF65-F5344CB8AC3E}">
        <p14:creationId xmlns:p14="http://schemas.microsoft.com/office/powerpoint/2010/main" val="3221273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753B-080B-4EC2-8F76-8AAC241D42F5}"/>
              </a:ext>
            </a:extLst>
          </p:cNvPr>
          <p:cNvSpPr>
            <a:spLocks noGrp="1"/>
          </p:cNvSpPr>
          <p:nvPr>
            <p:ph type="title"/>
          </p:nvPr>
        </p:nvSpPr>
        <p:spPr/>
        <p:txBody>
          <a:bodyPr/>
          <a:lstStyle/>
          <a:p>
            <a:r>
              <a:rPr lang="en-CA" dirty="0"/>
              <a:t>Housing Strategist – The Role</a:t>
            </a:r>
          </a:p>
        </p:txBody>
      </p:sp>
      <p:pic>
        <p:nvPicPr>
          <p:cNvPr id="7" name="Picture 6" descr="A picture containing building, white, table, sink&#10;&#10;Description automatically generated">
            <a:extLst>
              <a:ext uri="{FF2B5EF4-FFF2-40B4-BE49-F238E27FC236}">
                <a16:creationId xmlns:a16="http://schemas.microsoft.com/office/drawing/2014/main" id="{3E3B0B26-37AA-470B-BC64-BB736AF09E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092" t="2559" r="22624" b="2338"/>
          <a:stretch/>
        </p:blipFill>
        <p:spPr>
          <a:xfrm>
            <a:off x="838200" y="836195"/>
            <a:ext cx="5257800" cy="5185610"/>
          </a:xfrm>
          <a:prstGeom prst="rect">
            <a:avLst/>
          </a:prstGeom>
          <a:ln w="19050">
            <a:solidFill>
              <a:schemeClr val="tx2"/>
            </a:solidFill>
          </a:ln>
        </p:spPr>
      </p:pic>
      <p:sp>
        <p:nvSpPr>
          <p:cNvPr id="8" name="TextBox 7">
            <a:extLst>
              <a:ext uri="{FF2B5EF4-FFF2-40B4-BE49-F238E27FC236}">
                <a16:creationId xmlns:a16="http://schemas.microsoft.com/office/drawing/2014/main" id="{2D902B98-3FFC-4B7D-9768-6F8BBE542E0D}"/>
              </a:ext>
            </a:extLst>
          </p:cNvPr>
          <p:cNvSpPr txBox="1"/>
          <p:nvPr/>
        </p:nvSpPr>
        <p:spPr>
          <a:xfrm>
            <a:off x="6300536" y="842212"/>
            <a:ext cx="5053263" cy="5539978"/>
          </a:xfrm>
          <a:prstGeom prst="rect">
            <a:avLst/>
          </a:prstGeom>
          <a:noFill/>
        </p:spPr>
        <p:txBody>
          <a:bodyPr wrap="square" rtlCol="0">
            <a:spAutoFit/>
          </a:bodyPr>
          <a:lstStyle/>
          <a:p>
            <a:r>
              <a:rPr lang="en-US" sz="2100" dirty="0"/>
              <a:t>A Housing Strategist operates within the CAA continuum of care. This includes screening &amp; assessment, information &amp; referrals, and supportive housing programs, to connect clients with resources, supports and housing opportunities in order to: </a:t>
            </a:r>
            <a:endParaRPr lang="en-CA" sz="2100" dirty="0"/>
          </a:p>
          <a:p>
            <a:endParaRPr lang="en-CA" sz="2100" dirty="0"/>
          </a:p>
          <a:p>
            <a:pPr marL="342900" indent="-342900">
              <a:buFont typeface="+mj-lt"/>
              <a:buAutoNum type="arabicPeriod"/>
            </a:pPr>
            <a:r>
              <a:rPr lang="en-US" sz="2100" dirty="0"/>
              <a:t>Prevent the individual from entering homelessness; </a:t>
            </a:r>
          </a:p>
          <a:p>
            <a:pPr marL="342900" indent="-342900">
              <a:buFont typeface="+mj-lt"/>
              <a:buAutoNum type="arabicPeriod"/>
            </a:pPr>
            <a:r>
              <a:rPr lang="en-US" sz="2100" dirty="0"/>
              <a:t>Support the individual to exit homelessness independently or; </a:t>
            </a:r>
          </a:p>
          <a:p>
            <a:pPr marL="342900" indent="-342900">
              <a:buFont typeface="+mj-lt"/>
              <a:buAutoNum type="arabicPeriod"/>
            </a:pPr>
            <a:r>
              <a:rPr lang="en-US" sz="2100" dirty="0"/>
              <a:t>Exit homelessness with the assistance of community resources and supportive </a:t>
            </a:r>
            <a:br>
              <a:rPr lang="en-US" sz="2100" dirty="0"/>
            </a:br>
            <a:r>
              <a:rPr lang="en-US" sz="2100" dirty="0"/>
              <a:t>housing programs. </a:t>
            </a:r>
          </a:p>
          <a:p>
            <a:endParaRPr lang="en-CA" dirty="0"/>
          </a:p>
        </p:txBody>
      </p:sp>
    </p:spTree>
    <p:extLst>
      <p:ext uri="{BB962C8B-B14F-4D97-AF65-F5344CB8AC3E}">
        <p14:creationId xmlns:p14="http://schemas.microsoft.com/office/powerpoint/2010/main" val="225370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6019-9E53-488C-B8A8-EEB825BCCC14}"/>
              </a:ext>
            </a:extLst>
          </p:cNvPr>
          <p:cNvSpPr>
            <a:spLocks noGrp="1"/>
          </p:cNvSpPr>
          <p:nvPr>
            <p:ph type="title"/>
          </p:nvPr>
        </p:nvSpPr>
        <p:spPr/>
        <p:txBody>
          <a:bodyPr/>
          <a:lstStyle/>
          <a:p>
            <a:r>
              <a:rPr lang="en-US" dirty="0"/>
              <a:t>CAA Housing Strategist Team at </a:t>
            </a:r>
            <a:r>
              <a:rPr lang="en-US" dirty="0" err="1"/>
              <a:t>SORCe</a:t>
            </a:r>
            <a:endParaRPr lang="en-CA" dirty="0"/>
          </a:p>
        </p:txBody>
      </p:sp>
      <p:graphicFrame>
        <p:nvGraphicFramePr>
          <p:cNvPr id="4" name="Content Placeholder 3">
            <a:extLst>
              <a:ext uri="{FF2B5EF4-FFF2-40B4-BE49-F238E27FC236}">
                <a16:creationId xmlns:a16="http://schemas.microsoft.com/office/drawing/2014/main" id="{999D67CD-1887-4312-9837-2FC1CD639023}"/>
              </a:ext>
            </a:extLst>
          </p:cNvPr>
          <p:cNvGraphicFramePr>
            <a:graphicFrameLocks noGrp="1"/>
          </p:cNvGraphicFramePr>
          <p:nvPr>
            <p:ph idx="1"/>
            <p:extLst>
              <p:ext uri="{D42A27DB-BD31-4B8C-83A1-F6EECF244321}">
                <p14:modId xmlns:p14="http://schemas.microsoft.com/office/powerpoint/2010/main" val="659315078"/>
              </p:ext>
            </p:extLst>
          </p:nvPr>
        </p:nvGraphicFramePr>
        <p:xfrm>
          <a:off x="838200" y="1319518"/>
          <a:ext cx="10515600" cy="421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749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6925-7B87-4F80-9FCB-2E8D6E6C523D}"/>
              </a:ext>
            </a:extLst>
          </p:cNvPr>
          <p:cNvSpPr>
            <a:spLocks noGrp="1"/>
          </p:cNvSpPr>
          <p:nvPr>
            <p:ph type="title"/>
          </p:nvPr>
        </p:nvSpPr>
        <p:spPr/>
        <p:txBody>
          <a:bodyPr/>
          <a:lstStyle/>
          <a:p>
            <a:r>
              <a:rPr lang="en-CA" dirty="0"/>
              <a:t>Outreach Inquiries</a:t>
            </a:r>
          </a:p>
        </p:txBody>
      </p:sp>
      <p:graphicFrame>
        <p:nvGraphicFramePr>
          <p:cNvPr id="4" name="Content Placeholder 3">
            <a:extLst>
              <a:ext uri="{FF2B5EF4-FFF2-40B4-BE49-F238E27FC236}">
                <a16:creationId xmlns:a16="http://schemas.microsoft.com/office/drawing/2014/main" id="{898CB866-EB70-46C2-9234-052085C0CA46}"/>
              </a:ext>
            </a:extLst>
          </p:cNvPr>
          <p:cNvGraphicFramePr>
            <a:graphicFrameLocks noGrp="1"/>
          </p:cNvGraphicFramePr>
          <p:nvPr>
            <p:ph idx="1"/>
            <p:extLst>
              <p:ext uri="{D42A27DB-BD31-4B8C-83A1-F6EECF244321}">
                <p14:modId xmlns:p14="http://schemas.microsoft.com/office/powerpoint/2010/main" val="3733711796"/>
              </p:ext>
            </p:extLst>
          </p:nvPr>
        </p:nvGraphicFramePr>
        <p:xfrm>
          <a:off x="838200" y="1224777"/>
          <a:ext cx="10515600" cy="5503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0813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B610-5832-4849-AEBB-9DA55DFFD08C}"/>
              </a:ext>
            </a:extLst>
          </p:cNvPr>
          <p:cNvSpPr>
            <a:spLocks noGrp="1"/>
          </p:cNvSpPr>
          <p:nvPr>
            <p:ph type="title"/>
          </p:nvPr>
        </p:nvSpPr>
        <p:spPr/>
        <p:txBody>
          <a:bodyPr/>
          <a:lstStyle/>
          <a:p>
            <a:r>
              <a:rPr lang="en-US" dirty="0"/>
              <a:t>CAA Housing Strategists – Services Provided </a:t>
            </a:r>
            <a:endParaRPr lang="en-CA" dirty="0"/>
          </a:p>
        </p:txBody>
      </p:sp>
      <p:graphicFrame>
        <p:nvGraphicFramePr>
          <p:cNvPr id="4" name="Content Placeholder 3">
            <a:extLst>
              <a:ext uri="{FF2B5EF4-FFF2-40B4-BE49-F238E27FC236}">
                <a16:creationId xmlns:a16="http://schemas.microsoft.com/office/drawing/2014/main" id="{957829D8-DF1A-4EBC-951F-3163FE38F3A5}"/>
              </a:ext>
            </a:extLst>
          </p:cNvPr>
          <p:cNvGraphicFramePr>
            <a:graphicFrameLocks noGrp="1"/>
          </p:cNvGraphicFramePr>
          <p:nvPr>
            <p:ph idx="1"/>
            <p:extLst>
              <p:ext uri="{D42A27DB-BD31-4B8C-83A1-F6EECF244321}">
                <p14:modId xmlns:p14="http://schemas.microsoft.com/office/powerpoint/2010/main" val="2718761028"/>
              </p:ext>
            </p:extLst>
          </p:nvPr>
        </p:nvGraphicFramePr>
        <p:xfrm>
          <a:off x="838200" y="1400091"/>
          <a:ext cx="10515600" cy="5084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961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F07A-ACB9-43A9-AF4F-C48FA11A9B04}"/>
              </a:ext>
            </a:extLst>
          </p:cNvPr>
          <p:cNvSpPr>
            <a:spLocks noGrp="1"/>
          </p:cNvSpPr>
          <p:nvPr>
            <p:ph type="title"/>
          </p:nvPr>
        </p:nvSpPr>
        <p:spPr/>
        <p:txBody>
          <a:bodyPr/>
          <a:lstStyle/>
          <a:p>
            <a:r>
              <a:rPr lang="en-US" dirty="0"/>
              <a:t>CAA Housing Strategists – Services Provided </a:t>
            </a:r>
            <a:endParaRPr lang="en-CA" dirty="0"/>
          </a:p>
        </p:txBody>
      </p:sp>
      <p:sp>
        <p:nvSpPr>
          <p:cNvPr id="6" name="Content Placeholder 5">
            <a:extLst>
              <a:ext uri="{FF2B5EF4-FFF2-40B4-BE49-F238E27FC236}">
                <a16:creationId xmlns:a16="http://schemas.microsoft.com/office/drawing/2014/main" id="{F514840D-C433-401B-A075-14E83069300F}"/>
              </a:ext>
            </a:extLst>
          </p:cNvPr>
          <p:cNvSpPr>
            <a:spLocks noGrp="1"/>
          </p:cNvSpPr>
          <p:nvPr>
            <p:ph idx="1"/>
          </p:nvPr>
        </p:nvSpPr>
        <p:spPr>
          <a:xfrm>
            <a:off x="2858042" y="918580"/>
            <a:ext cx="6475915" cy="397042"/>
          </a:xfrm>
        </p:spPr>
        <p:txBody>
          <a:bodyPr/>
          <a:lstStyle/>
          <a:p>
            <a:pPr marL="0" lvl="0" indent="0">
              <a:buNone/>
            </a:pPr>
            <a:r>
              <a:rPr lang="en-CA" sz="2000" b="1" dirty="0"/>
              <a:t>Housing Plans may include but are not limited to:</a:t>
            </a:r>
          </a:p>
        </p:txBody>
      </p:sp>
      <p:graphicFrame>
        <p:nvGraphicFramePr>
          <p:cNvPr id="3" name="Diagram 2">
            <a:extLst>
              <a:ext uri="{FF2B5EF4-FFF2-40B4-BE49-F238E27FC236}">
                <a16:creationId xmlns:a16="http://schemas.microsoft.com/office/drawing/2014/main" id="{A79FC110-36A8-44EB-8086-A3701CA684B4}"/>
              </a:ext>
            </a:extLst>
          </p:cNvPr>
          <p:cNvGraphicFramePr/>
          <p:nvPr>
            <p:extLst>
              <p:ext uri="{D42A27DB-BD31-4B8C-83A1-F6EECF244321}">
                <p14:modId xmlns:p14="http://schemas.microsoft.com/office/powerpoint/2010/main" val="2771826498"/>
              </p:ext>
            </p:extLst>
          </p:nvPr>
        </p:nvGraphicFramePr>
        <p:xfrm>
          <a:off x="461209" y="1403514"/>
          <a:ext cx="11730791" cy="4535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952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00BE1-731A-48C6-AA30-89D70D8FE149}"/>
              </a:ext>
            </a:extLst>
          </p:cNvPr>
          <p:cNvSpPr>
            <a:spLocks noGrp="1"/>
          </p:cNvSpPr>
          <p:nvPr>
            <p:ph type="title"/>
          </p:nvPr>
        </p:nvSpPr>
        <p:spPr/>
        <p:txBody>
          <a:bodyPr/>
          <a:lstStyle/>
          <a:p>
            <a:r>
              <a:rPr lang="en-CA" dirty="0"/>
              <a:t>Services Provided – Housing Plan</a:t>
            </a:r>
          </a:p>
        </p:txBody>
      </p:sp>
      <p:pic>
        <p:nvPicPr>
          <p:cNvPr id="4" name="Content Placeholder 4">
            <a:extLst>
              <a:ext uri="{FF2B5EF4-FFF2-40B4-BE49-F238E27FC236}">
                <a16:creationId xmlns:a16="http://schemas.microsoft.com/office/drawing/2014/main" id="{89CDAFAE-0FD5-4295-8EE9-961B84FCA4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752" y="1359002"/>
            <a:ext cx="4104815" cy="4547937"/>
          </a:xfrm>
          <a:ln>
            <a:solidFill>
              <a:schemeClr val="bg2">
                <a:lumMod val="75000"/>
              </a:schemeClr>
            </a:solidFill>
          </a:ln>
        </p:spPr>
      </p:pic>
      <p:grpSp>
        <p:nvGrpSpPr>
          <p:cNvPr id="3" name="Group 2">
            <a:extLst>
              <a:ext uri="{FF2B5EF4-FFF2-40B4-BE49-F238E27FC236}">
                <a16:creationId xmlns:a16="http://schemas.microsoft.com/office/drawing/2014/main" id="{34543E2C-EFF7-4C13-B155-41183E97570E}"/>
              </a:ext>
            </a:extLst>
          </p:cNvPr>
          <p:cNvGrpSpPr/>
          <p:nvPr/>
        </p:nvGrpSpPr>
        <p:grpSpPr>
          <a:xfrm>
            <a:off x="6278887" y="895787"/>
            <a:ext cx="3981012" cy="5106821"/>
            <a:chOff x="6311160" y="895787"/>
            <a:chExt cx="3981012" cy="5106821"/>
          </a:xfrm>
        </p:grpSpPr>
        <p:pic>
          <p:nvPicPr>
            <p:cNvPr id="5" name="Picture 2">
              <a:extLst>
                <a:ext uri="{FF2B5EF4-FFF2-40B4-BE49-F238E27FC236}">
                  <a16:creationId xmlns:a16="http://schemas.microsoft.com/office/drawing/2014/main" id="{1C1935AF-F214-4A18-8688-EB074C4268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28"/>
            <a:stretch/>
          </p:blipFill>
          <p:spPr bwMode="auto">
            <a:xfrm>
              <a:off x="6311160" y="1313245"/>
              <a:ext cx="3981012" cy="46893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a:extLst>
                <a:ext uri="{FF2B5EF4-FFF2-40B4-BE49-F238E27FC236}">
                  <a16:creationId xmlns:a16="http://schemas.microsoft.com/office/drawing/2014/main" id="{18417687-0726-4258-A623-918D833E7399}"/>
                </a:ext>
              </a:extLst>
            </p:cNvPr>
            <p:cNvSpPr txBox="1"/>
            <p:nvPr/>
          </p:nvSpPr>
          <p:spPr>
            <a:xfrm>
              <a:off x="6311160" y="895787"/>
              <a:ext cx="3919541" cy="369332"/>
            </a:xfrm>
            <a:prstGeom prst="rect">
              <a:avLst/>
            </a:prstGeom>
            <a:noFill/>
          </p:spPr>
          <p:txBody>
            <a:bodyPr wrap="square" rtlCol="0">
              <a:spAutoFit/>
            </a:bodyPr>
            <a:lstStyle/>
            <a:p>
              <a:r>
                <a:rPr lang="en-CA" b="1" dirty="0"/>
                <a:t>You may also see this version:</a:t>
              </a:r>
            </a:p>
          </p:txBody>
        </p:sp>
      </p:grpSp>
      <p:sp>
        <p:nvSpPr>
          <p:cNvPr id="6" name="TextBox 5">
            <a:extLst>
              <a:ext uri="{FF2B5EF4-FFF2-40B4-BE49-F238E27FC236}">
                <a16:creationId xmlns:a16="http://schemas.microsoft.com/office/drawing/2014/main" id="{DCADFE5F-CDAE-4FA7-94B5-193D83E6B5A3}"/>
              </a:ext>
            </a:extLst>
          </p:cNvPr>
          <p:cNvSpPr txBox="1"/>
          <p:nvPr/>
        </p:nvSpPr>
        <p:spPr>
          <a:xfrm>
            <a:off x="1743752" y="895787"/>
            <a:ext cx="3981012" cy="369332"/>
          </a:xfrm>
          <a:prstGeom prst="rect">
            <a:avLst/>
          </a:prstGeom>
          <a:noFill/>
        </p:spPr>
        <p:txBody>
          <a:bodyPr wrap="square" rtlCol="0">
            <a:spAutoFit/>
          </a:bodyPr>
          <a:lstStyle/>
          <a:p>
            <a:r>
              <a:rPr lang="en-CA" b="1" dirty="0"/>
              <a:t>Snapshot of a CAA Housing Plan:</a:t>
            </a:r>
          </a:p>
        </p:txBody>
      </p:sp>
    </p:spTree>
    <p:extLst>
      <p:ext uri="{BB962C8B-B14F-4D97-AF65-F5344CB8AC3E}">
        <p14:creationId xmlns:p14="http://schemas.microsoft.com/office/powerpoint/2010/main" val="2954026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8B9D-5A42-4C10-9677-4592CBEB532B}"/>
              </a:ext>
            </a:extLst>
          </p:cNvPr>
          <p:cNvSpPr>
            <a:spLocks noGrp="1"/>
          </p:cNvSpPr>
          <p:nvPr>
            <p:ph type="title"/>
          </p:nvPr>
        </p:nvSpPr>
        <p:spPr/>
        <p:txBody>
          <a:bodyPr/>
          <a:lstStyle/>
          <a:p>
            <a:r>
              <a:rPr lang="en-US" dirty="0"/>
              <a:t>Next Steps and Follow Up</a:t>
            </a:r>
            <a:endParaRPr lang="en-CA" dirty="0"/>
          </a:p>
        </p:txBody>
      </p:sp>
      <p:sp>
        <p:nvSpPr>
          <p:cNvPr id="3" name="Content Placeholder 2">
            <a:extLst>
              <a:ext uri="{FF2B5EF4-FFF2-40B4-BE49-F238E27FC236}">
                <a16:creationId xmlns:a16="http://schemas.microsoft.com/office/drawing/2014/main" id="{20616E53-35D8-4F2E-A193-3A62D861ABD0}"/>
              </a:ext>
            </a:extLst>
          </p:cNvPr>
          <p:cNvSpPr>
            <a:spLocks noGrp="1"/>
          </p:cNvSpPr>
          <p:nvPr>
            <p:ph idx="1"/>
          </p:nvPr>
        </p:nvSpPr>
        <p:spPr>
          <a:xfrm>
            <a:off x="706855" y="1011916"/>
            <a:ext cx="11131215" cy="2499926"/>
          </a:xfrm>
        </p:spPr>
        <p:txBody>
          <a:bodyPr>
            <a:normAutofit/>
          </a:bodyPr>
          <a:lstStyle/>
          <a:p>
            <a:pPr marL="0" indent="0">
              <a:buNone/>
            </a:pPr>
            <a:r>
              <a:rPr lang="en-CA" sz="2000" dirty="0"/>
              <a:t>In order to stay on the CAA triage, clients must check in every three months at minimum in person, by phone/e-mail or by a support person whom they have given consent on the CAA Release of Information.</a:t>
            </a:r>
          </a:p>
          <a:p>
            <a:pPr marL="0" indent="0">
              <a:buNone/>
            </a:pPr>
            <a:r>
              <a:rPr lang="en-CA" sz="2000" dirty="0"/>
              <a:t>Inform the CAA team if there have been any changes to:</a:t>
            </a:r>
          </a:p>
          <a:p>
            <a:pPr marL="457200"/>
            <a:r>
              <a:rPr lang="en-CA" sz="2000" dirty="0"/>
              <a:t>Contact information</a:t>
            </a:r>
          </a:p>
          <a:p>
            <a:pPr marL="457200"/>
            <a:r>
              <a:rPr lang="en-CA" sz="2000" dirty="0"/>
              <a:t>Circumstance or needs</a:t>
            </a:r>
          </a:p>
          <a:p>
            <a:pPr marL="457200"/>
            <a:r>
              <a:rPr lang="en-CA" sz="2000" dirty="0"/>
              <a:t>Discharge date or destination</a:t>
            </a:r>
          </a:p>
          <a:p>
            <a:endParaRPr lang="en-CA" dirty="0"/>
          </a:p>
        </p:txBody>
      </p:sp>
      <p:sp>
        <p:nvSpPr>
          <p:cNvPr id="4" name="TextBox 3">
            <a:extLst>
              <a:ext uri="{FF2B5EF4-FFF2-40B4-BE49-F238E27FC236}">
                <a16:creationId xmlns:a16="http://schemas.microsoft.com/office/drawing/2014/main" id="{C5BEB2F8-6722-4966-8CB5-06514D5A610B}"/>
              </a:ext>
            </a:extLst>
          </p:cNvPr>
          <p:cNvSpPr txBox="1"/>
          <p:nvPr/>
        </p:nvSpPr>
        <p:spPr>
          <a:xfrm>
            <a:off x="706855" y="3825623"/>
            <a:ext cx="10868525" cy="1200329"/>
          </a:xfrm>
          <a:prstGeom prst="rect">
            <a:avLst/>
          </a:prstGeom>
          <a:noFill/>
          <a:ln w="31750">
            <a:gradFill>
              <a:gsLst>
                <a:gs pos="0">
                  <a:schemeClr val="accent6"/>
                </a:gs>
                <a:gs pos="100000">
                  <a:schemeClr val="accent2"/>
                </a:gs>
              </a:gsLst>
              <a:lin ang="5400000" scaled="1"/>
            </a:gradFill>
          </a:ln>
        </p:spPr>
        <p:txBody>
          <a:bodyPr vert="horz" wrap="square" rtlCol="0" anchor="ctr" anchorCtr="1">
            <a:normAutofit/>
          </a:bodyPr>
          <a:lstStyle/>
          <a:p>
            <a:pPr marL="274320"/>
            <a:r>
              <a:rPr lang="en-CA" dirty="0"/>
              <a:t>Clients and Support Workers are also encouraged to connect with the CAA team at </a:t>
            </a:r>
            <a:r>
              <a:rPr lang="en-CA" dirty="0" err="1"/>
              <a:t>SORCe</a:t>
            </a:r>
            <a:r>
              <a:rPr lang="en-CA" dirty="0"/>
              <a:t> if </a:t>
            </a:r>
            <a:br>
              <a:rPr lang="en-CA" dirty="0"/>
            </a:br>
            <a:r>
              <a:rPr lang="en-CA" dirty="0"/>
              <a:t>they need support to follow through with their Housing Plan, have inquiries about community resources or need support navigating the System of Care. </a:t>
            </a:r>
          </a:p>
        </p:txBody>
      </p:sp>
      <p:sp>
        <p:nvSpPr>
          <p:cNvPr id="5" name="Rectangle 4">
            <a:extLst>
              <a:ext uri="{FF2B5EF4-FFF2-40B4-BE49-F238E27FC236}">
                <a16:creationId xmlns:a16="http://schemas.microsoft.com/office/drawing/2014/main" id="{8848E078-9B36-4C09-B634-E5BD6EE2E321}"/>
              </a:ext>
            </a:extLst>
          </p:cNvPr>
          <p:cNvSpPr/>
          <p:nvPr/>
        </p:nvSpPr>
        <p:spPr>
          <a:xfrm>
            <a:off x="665748" y="5339733"/>
            <a:ext cx="11040978" cy="646331"/>
          </a:xfrm>
          <a:prstGeom prst="rect">
            <a:avLst/>
          </a:prstGeom>
        </p:spPr>
        <p:txBody>
          <a:bodyPr wrap="square">
            <a:spAutoFit/>
          </a:bodyPr>
          <a:lstStyle/>
          <a:p>
            <a:r>
              <a:rPr lang="en-CA" i="1" dirty="0"/>
              <a:t>Please keep in mind – CAA is not a discharge plan and completing an </a:t>
            </a:r>
            <a:r>
              <a:rPr lang="en-CA" i="1" dirty="0" err="1"/>
              <a:t>NSQ</a:t>
            </a:r>
            <a:r>
              <a:rPr lang="en-CA" i="1" dirty="0"/>
              <a:t> and/or Housing Plan does not guarantee immediate housing. </a:t>
            </a:r>
          </a:p>
        </p:txBody>
      </p:sp>
    </p:spTree>
    <p:extLst>
      <p:ext uri="{BB962C8B-B14F-4D97-AF65-F5344CB8AC3E}">
        <p14:creationId xmlns:p14="http://schemas.microsoft.com/office/powerpoint/2010/main" val="267972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511405-CCD4-43E8-8FA0-279CFBA4DD29}"/>
              </a:ext>
            </a:extLst>
          </p:cNvPr>
          <p:cNvSpPr>
            <a:spLocks noGrp="1"/>
          </p:cNvSpPr>
          <p:nvPr>
            <p:ph type="ctrTitle"/>
          </p:nvPr>
        </p:nvSpPr>
        <p:spPr/>
        <p:txBody>
          <a:bodyPr>
            <a:normAutofit/>
          </a:bodyPr>
          <a:lstStyle/>
          <a:p>
            <a:r>
              <a:rPr lang="en-US" dirty="0"/>
              <a:t>Homelessness 101, Calgary’s Homeless Serving System of Care, CAA Overview</a:t>
            </a:r>
            <a:endParaRPr lang="en-CA" dirty="0"/>
          </a:p>
        </p:txBody>
      </p:sp>
      <p:sp>
        <p:nvSpPr>
          <p:cNvPr id="2" name="Subtitle 1">
            <a:extLst>
              <a:ext uri="{FF2B5EF4-FFF2-40B4-BE49-F238E27FC236}">
                <a16:creationId xmlns:a16="http://schemas.microsoft.com/office/drawing/2014/main" id="{9FD566D5-54C0-431A-BD59-6C652EB59B8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71852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0780-3C60-4689-B7D1-228223F82453}"/>
              </a:ext>
            </a:extLst>
          </p:cNvPr>
          <p:cNvSpPr>
            <a:spLocks noGrp="1"/>
          </p:cNvSpPr>
          <p:nvPr>
            <p:ph type="title"/>
          </p:nvPr>
        </p:nvSpPr>
        <p:spPr/>
        <p:txBody>
          <a:bodyPr/>
          <a:lstStyle/>
          <a:p>
            <a:r>
              <a:rPr lang="en-US" dirty="0"/>
              <a:t>CAA Housing Team at </a:t>
            </a:r>
            <a:r>
              <a:rPr lang="en-US" dirty="0" err="1"/>
              <a:t>SORCe</a:t>
            </a:r>
            <a:r>
              <a:rPr lang="en-US" dirty="0"/>
              <a:t> Contact Information</a:t>
            </a:r>
            <a:endParaRPr lang="en-CA" dirty="0"/>
          </a:p>
        </p:txBody>
      </p:sp>
      <p:sp>
        <p:nvSpPr>
          <p:cNvPr id="3" name="Content Placeholder 2">
            <a:extLst>
              <a:ext uri="{FF2B5EF4-FFF2-40B4-BE49-F238E27FC236}">
                <a16:creationId xmlns:a16="http://schemas.microsoft.com/office/drawing/2014/main" id="{0F0B17C2-4454-4D6A-9C7A-EE2A0658B4A5}"/>
              </a:ext>
            </a:extLst>
          </p:cNvPr>
          <p:cNvSpPr>
            <a:spLocks noGrp="1"/>
          </p:cNvSpPr>
          <p:nvPr>
            <p:ph idx="1"/>
          </p:nvPr>
        </p:nvSpPr>
        <p:spPr>
          <a:xfrm>
            <a:off x="6589294" y="1878897"/>
            <a:ext cx="3866147" cy="1550103"/>
          </a:xfrm>
        </p:spPr>
        <p:txBody>
          <a:bodyPr/>
          <a:lstStyle/>
          <a:p>
            <a:pPr marL="0" indent="0">
              <a:buNone/>
            </a:pPr>
            <a:r>
              <a:rPr lang="en-CA" sz="2000" b="1" dirty="0"/>
              <a:t>CAA Team Lead:</a:t>
            </a:r>
          </a:p>
          <a:p>
            <a:pPr marL="0" indent="0">
              <a:buNone/>
            </a:pPr>
            <a:r>
              <a:rPr lang="en-CA" sz="2000" dirty="0">
                <a:hlinkClick r:id="rId2">
                  <a:extLst>
                    <a:ext uri="{A12FA001-AC4F-418D-AE19-62706E023703}">
                      <ahyp:hlinkClr xmlns:ahyp="http://schemas.microsoft.com/office/drawing/2018/hyperlinkcolor" val="tx"/>
                    </a:ext>
                  </a:extLst>
                </a:hlinkClick>
              </a:rPr>
              <a:t>natashac@distresscentre.com</a:t>
            </a:r>
            <a:r>
              <a:rPr lang="en-CA" sz="2000" dirty="0"/>
              <a:t> </a:t>
            </a:r>
          </a:p>
          <a:p>
            <a:pPr marL="0" indent="0">
              <a:buNone/>
            </a:pPr>
            <a:r>
              <a:rPr lang="en-CA" sz="2000" dirty="0"/>
              <a:t>Cell: 403.608.5559  </a:t>
            </a:r>
          </a:p>
          <a:p>
            <a:pPr marL="0" indent="0">
              <a:buNone/>
            </a:pPr>
            <a:r>
              <a:rPr lang="en-CA" sz="2000" dirty="0"/>
              <a:t>Office: 403.428.3320</a:t>
            </a:r>
          </a:p>
        </p:txBody>
      </p:sp>
      <p:sp>
        <p:nvSpPr>
          <p:cNvPr id="4" name="Content Placeholder 2">
            <a:extLst>
              <a:ext uri="{FF2B5EF4-FFF2-40B4-BE49-F238E27FC236}">
                <a16:creationId xmlns:a16="http://schemas.microsoft.com/office/drawing/2014/main" id="{B2D7C5F9-11CB-4DDD-947D-A327AE2B0B5A}"/>
              </a:ext>
            </a:extLst>
          </p:cNvPr>
          <p:cNvSpPr txBox="1">
            <a:spLocks/>
          </p:cNvSpPr>
          <p:nvPr/>
        </p:nvSpPr>
        <p:spPr>
          <a:xfrm>
            <a:off x="6589294" y="3823594"/>
            <a:ext cx="4170947" cy="121321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CA" sz="2000" b="1" dirty="0"/>
              <a:t>CAA Outreach Requests: </a:t>
            </a:r>
          </a:p>
          <a:p>
            <a:pPr marL="0" indent="0">
              <a:buFont typeface="Arial" panose="020B0604020202020204" pitchFamily="34" charset="0"/>
              <a:buNone/>
            </a:pPr>
            <a:r>
              <a:rPr lang="en-CA" sz="2000" dirty="0">
                <a:hlinkClick r:id="rId3">
                  <a:extLst>
                    <a:ext uri="{A12FA001-AC4F-418D-AE19-62706E023703}">
                      <ahyp:hlinkClr xmlns:ahyp="http://schemas.microsoft.com/office/drawing/2018/hyperlinkcolor" val="tx"/>
                    </a:ext>
                  </a:extLst>
                </a:hlinkClick>
              </a:rPr>
              <a:t>caamobile@distresscentre.com</a:t>
            </a:r>
            <a:r>
              <a:rPr lang="en-CA" sz="2000" dirty="0"/>
              <a:t> </a:t>
            </a:r>
          </a:p>
          <a:p>
            <a:pPr marL="0" indent="0">
              <a:buFont typeface="Arial" panose="020B0604020202020204" pitchFamily="34" charset="0"/>
              <a:buNone/>
            </a:pPr>
            <a:r>
              <a:rPr lang="en-CA" sz="2000" dirty="0"/>
              <a:t>Fax: 403.428.3322</a:t>
            </a:r>
          </a:p>
          <a:p>
            <a:endParaRPr lang="en-CA" dirty="0"/>
          </a:p>
        </p:txBody>
      </p:sp>
      <p:pic>
        <p:nvPicPr>
          <p:cNvPr id="6" name="Picture 5" descr="A picture containing person, man, outdoor, standing&#10;&#10;Description automatically generated">
            <a:extLst>
              <a:ext uri="{FF2B5EF4-FFF2-40B4-BE49-F238E27FC236}">
                <a16:creationId xmlns:a16="http://schemas.microsoft.com/office/drawing/2014/main" id="{7F399BDC-AFD2-4CE5-91CC-0DEC8C8706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95" r="27703"/>
          <a:stretch/>
        </p:blipFill>
        <p:spPr>
          <a:xfrm>
            <a:off x="838200" y="890336"/>
            <a:ext cx="5257800" cy="5249096"/>
          </a:xfrm>
          <a:prstGeom prst="rect">
            <a:avLst/>
          </a:prstGeom>
          <a:ln w="19050">
            <a:solidFill>
              <a:schemeClr val="tx2"/>
            </a:solidFill>
          </a:ln>
        </p:spPr>
      </p:pic>
    </p:spTree>
    <p:extLst>
      <p:ext uri="{BB962C8B-B14F-4D97-AF65-F5344CB8AC3E}">
        <p14:creationId xmlns:p14="http://schemas.microsoft.com/office/powerpoint/2010/main" val="342756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0B0D2-122E-4768-BEFD-3DD8D52E4BFF}"/>
              </a:ext>
            </a:extLst>
          </p:cNvPr>
          <p:cNvSpPr>
            <a:spLocks noGrp="1"/>
          </p:cNvSpPr>
          <p:nvPr>
            <p:ph type="ctrTitle"/>
          </p:nvPr>
        </p:nvSpPr>
        <p:spPr/>
        <p:txBody>
          <a:bodyPr/>
          <a:lstStyle/>
          <a:p>
            <a:r>
              <a:rPr lang="en-CA" dirty="0"/>
              <a:t> </a:t>
            </a:r>
            <a:r>
              <a:rPr lang="en-CA" dirty="0">
                <a:solidFill>
                  <a:schemeClr val="bg2">
                    <a:lumMod val="25000"/>
                  </a:schemeClr>
                </a:solidFill>
              </a:rPr>
              <a:t>Regional Housing</a:t>
            </a:r>
            <a:endParaRPr lang="en-CA" dirty="0"/>
          </a:p>
        </p:txBody>
      </p:sp>
    </p:spTree>
    <p:extLst>
      <p:ext uri="{BB962C8B-B14F-4D97-AF65-F5344CB8AC3E}">
        <p14:creationId xmlns:p14="http://schemas.microsoft.com/office/powerpoint/2010/main" val="4274501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F87D1-9B95-4588-B749-9F7743C7DE05}"/>
              </a:ext>
            </a:extLst>
          </p:cNvPr>
          <p:cNvSpPr>
            <a:spLocks noGrp="1"/>
          </p:cNvSpPr>
          <p:nvPr>
            <p:ph type="title"/>
          </p:nvPr>
        </p:nvSpPr>
        <p:spPr/>
        <p:txBody>
          <a:bodyPr/>
          <a:lstStyle/>
          <a:p>
            <a:r>
              <a:rPr lang="en-US" dirty="0"/>
              <a:t>Intake Process / Strata</a:t>
            </a:r>
          </a:p>
        </p:txBody>
      </p:sp>
      <p:sp>
        <p:nvSpPr>
          <p:cNvPr id="5" name="Content Placeholder 4">
            <a:extLst>
              <a:ext uri="{FF2B5EF4-FFF2-40B4-BE49-F238E27FC236}">
                <a16:creationId xmlns:a16="http://schemas.microsoft.com/office/drawing/2014/main" id="{CC6B71B9-BAF8-409E-9EA0-F3AC2E3E01BB}"/>
              </a:ext>
            </a:extLst>
          </p:cNvPr>
          <p:cNvSpPr>
            <a:spLocks noGrp="1"/>
          </p:cNvSpPr>
          <p:nvPr>
            <p:ph idx="1"/>
          </p:nvPr>
        </p:nvSpPr>
        <p:spPr>
          <a:xfrm>
            <a:off x="5783179" y="2325980"/>
            <a:ext cx="5570621" cy="1653240"/>
          </a:xfrm>
        </p:spPr>
        <p:txBody>
          <a:bodyPr>
            <a:noAutofit/>
          </a:bodyPr>
          <a:lstStyle/>
          <a:p>
            <a:pPr defTabSz="914400">
              <a:lnSpc>
                <a:spcPct val="100000"/>
              </a:lnSpc>
              <a:spcBef>
                <a:spcPts val="0"/>
              </a:spcBef>
              <a:defRPr/>
            </a:pPr>
            <a:r>
              <a:rPr lang="en-CA" dirty="0"/>
              <a:t>Strata Pathways</a:t>
            </a:r>
          </a:p>
          <a:p>
            <a:pPr defTabSz="914400">
              <a:lnSpc>
                <a:spcPct val="100000"/>
              </a:lnSpc>
              <a:spcBef>
                <a:spcPts val="0"/>
              </a:spcBef>
              <a:defRPr/>
            </a:pPr>
            <a:r>
              <a:rPr lang="en-CA" dirty="0"/>
              <a:t>Intake coordinator will complete an initial intake for eligibility, placement options (except Hamilton / Roberts and BOSH) </a:t>
            </a:r>
          </a:p>
        </p:txBody>
      </p:sp>
      <p:pic>
        <p:nvPicPr>
          <p:cNvPr id="6" name="Picture 5">
            <a:extLst>
              <a:ext uri="{FF2B5EF4-FFF2-40B4-BE49-F238E27FC236}">
                <a16:creationId xmlns:a16="http://schemas.microsoft.com/office/drawing/2014/main" id="{A213BEE6-CF25-4F8D-8900-839AEF6DD8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32" y="5612226"/>
            <a:ext cx="1868905" cy="589639"/>
          </a:xfrm>
          <a:prstGeom prst="rect">
            <a:avLst/>
          </a:prstGeom>
        </p:spPr>
      </p:pic>
      <p:pic>
        <p:nvPicPr>
          <p:cNvPr id="3" name="Picture 2" descr="A person sitting at a table&#10;&#10;Description automatically generated">
            <a:extLst>
              <a:ext uri="{FF2B5EF4-FFF2-40B4-BE49-F238E27FC236}">
                <a16:creationId xmlns:a16="http://schemas.microsoft.com/office/drawing/2014/main" id="{DCE9B2DD-7CEF-4A39-90BF-1A63C02412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059" b="18588"/>
          <a:stretch/>
        </p:blipFill>
        <p:spPr>
          <a:xfrm>
            <a:off x="838200" y="967922"/>
            <a:ext cx="4390016" cy="4369357"/>
          </a:xfrm>
          <a:prstGeom prst="rect">
            <a:avLst/>
          </a:prstGeom>
          <a:ln w="19050">
            <a:solidFill>
              <a:schemeClr val="tx2"/>
            </a:solidFill>
          </a:ln>
        </p:spPr>
      </p:pic>
    </p:spTree>
    <p:extLst>
      <p:ext uri="{BB962C8B-B14F-4D97-AF65-F5344CB8AC3E}">
        <p14:creationId xmlns:p14="http://schemas.microsoft.com/office/powerpoint/2010/main" val="2160999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D79C-A657-4A3F-996D-A31D1BD73BDD}"/>
              </a:ext>
            </a:extLst>
          </p:cNvPr>
          <p:cNvSpPr>
            <a:spLocks noGrp="1"/>
          </p:cNvSpPr>
          <p:nvPr>
            <p:ph type="title"/>
          </p:nvPr>
        </p:nvSpPr>
        <p:spPr/>
        <p:txBody>
          <a:bodyPr/>
          <a:lstStyle/>
          <a:p>
            <a:r>
              <a:rPr lang="en-CA" dirty="0"/>
              <a:t>Criteria</a:t>
            </a:r>
          </a:p>
        </p:txBody>
      </p:sp>
      <p:pic>
        <p:nvPicPr>
          <p:cNvPr id="6" name="Picture 5">
            <a:extLst>
              <a:ext uri="{FF2B5EF4-FFF2-40B4-BE49-F238E27FC236}">
                <a16:creationId xmlns:a16="http://schemas.microsoft.com/office/drawing/2014/main" id="{10A6D13C-0164-482F-BC9B-134692B64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32" y="5612226"/>
            <a:ext cx="1868905" cy="589639"/>
          </a:xfrm>
          <a:prstGeom prst="rect">
            <a:avLst/>
          </a:prstGeom>
        </p:spPr>
      </p:pic>
      <p:sp>
        <p:nvSpPr>
          <p:cNvPr id="8" name="TextBox 7">
            <a:extLst>
              <a:ext uri="{FF2B5EF4-FFF2-40B4-BE49-F238E27FC236}">
                <a16:creationId xmlns:a16="http://schemas.microsoft.com/office/drawing/2014/main" id="{D76C3DB2-DF2D-4950-9AEE-0AA0C4F02B1D}"/>
              </a:ext>
            </a:extLst>
          </p:cNvPr>
          <p:cNvSpPr txBox="1"/>
          <p:nvPr/>
        </p:nvSpPr>
        <p:spPr>
          <a:xfrm>
            <a:off x="4851699" y="1246309"/>
            <a:ext cx="6502101" cy="3970318"/>
          </a:xfrm>
          <a:prstGeom prst="rect">
            <a:avLst/>
          </a:prstGeom>
          <a:noFill/>
        </p:spPr>
        <p:txBody>
          <a:bodyPr wrap="square" rtlCol="0">
            <a:spAutoFit/>
          </a:bodyPr>
          <a:lstStyle/>
          <a:p>
            <a:pPr marL="285750" lvl="0" indent="-285750">
              <a:buFont typeface="Arial" panose="020B0604020202020204" pitchFamily="34" charset="0"/>
              <a:buChar char="•"/>
              <a:defRPr/>
            </a:pPr>
            <a:r>
              <a:rPr lang="en-CA" sz="2100" dirty="0">
                <a:solidFill>
                  <a:prstClr val="black"/>
                </a:solidFill>
              </a:rPr>
              <a:t>Chronic, persistent mental illness</a:t>
            </a:r>
          </a:p>
          <a:p>
            <a:pPr marL="285750" lvl="0" indent="-285750">
              <a:buFont typeface="Arial" panose="020B0604020202020204" pitchFamily="34" charset="0"/>
              <a:buChar char="•"/>
              <a:defRPr/>
            </a:pPr>
            <a:r>
              <a:rPr lang="en-CA" sz="2100" dirty="0">
                <a:solidFill>
                  <a:prstClr val="black"/>
                </a:solidFill>
              </a:rPr>
              <a:t>18+ years of age </a:t>
            </a:r>
          </a:p>
          <a:p>
            <a:pPr marL="285750" lvl="0" indent="-285750">
              <a:buFont typeface="Arial" panose="020B0604020202020204" pitchFamily="34" charset="0"/>
              <a:buChar char="•"/>
              <a:defRPr/>
            </a:pPr>
            <a:r>
              <a:rPr lang="en-CA" sz="2100" dirty="0">
                <a:solidFill>
                  <a:prstClr val="black"/>
                </a:solidFill>
              </a:rPr>
              <a:t>Source of income </a:t>
            </a:r>
          </a:p>
          <a:p>
            <a:pPr marL="285750" lvl="0" indent="-285750">
              <a:buFont typeface="Arial" panose="020B0604020202020204" pitchFamily="34" charset="0"/>
              <a:buChar char="•"/>
              <a:defRPr/>
            </a:pPr>
            <a:r>
              <a:rPr lang="en-CA" sz="2100" dirty="0">
                <a:solidFill>
                  <a:prstClr val="black"/>
                </a:solidFill>
              </a:rPr>
              <a:t>Psychiatry / Case management</a:t>
            </a:r>
          </a:p>
          <a:p>
            <a:pPr marL="285750" lvl="0" indent="-285750">
              <a:buFont typeface="Arial" panose="020B0604020202020204" pitchFamily="34" charset="0"/>
              <a:buChar char="•"/>
              <a:defRPr/>
            </a:pPr>
            <a:r>
              <a:rPr lang="en-CA" sz="2100" dirty="0">
                <a:solidFill>
                  <a:prstClr val="black"/>
                </a:solidFill>
              </a:rPr>
              <a:t>Need for mental health supportive housing</a:t>
            </a:r>
          </a:p>
          <a:p>
            <a:pPr marL="285750" lvl="0" indent="-285750">
              <a:buFont typeface="Arial" panose="020B0604020202020204" pitchFamily="34" charset="0"/>
              <a:buChar char="•"/>
              <a:defRPr/>
            </a:pPr>
            <a:r>
              <a:rPr lang="en-CA" sz="2100" dirty="0">
                <a:solidFill>
                  <a:prstClr val="black"/>
                </a:solidFill>
              </a:rPr>
              <a:t>Can independently manage physical health concerns</a:t>
            </a:r>
          </a:p>
          <a:p>
            <a:pPr marL="285750" lvl="0" indent="-285750">
              <a:buFont typeface="Arial" panose="020B0604020202020204" pitchFamily="34" charset="0"/>
              <a:buChar char="•"/>
              <a:defRPr/>
            </a:pPr>
            <a:r>
              <a:rPr lang="en-CA" sz="2100" dirty="0">
                <a:solidFill>
                  <a:prstClr val="black"/>
                </a:solidFill>
              </a:rPr>
              <a:t>Not have a diagnosis of dementia or organic brain disorder</a:t>
            </a:r>
          </a:p>
          <a:p>
            <a:pPr marL="285750" lvl="0" indent="-285750">
              <a:buFont typeface="Arial" panose="020B0604020202020204" pitchFamily="34" charset="0"/>
              <a:buChar char="•"/>
              <a:defRPr/>
            </a:pPr>
            <a:r>
              <a:rPr lang="en-CA" sz="2100" dirty="0">
                <a:solidFill>
                  <a:prstClr val="black"/>
                </a:solidFill>
              </a:rPr>
              <a:t>Not currently aggressive / violent towards self or others</a:t>
            </a:r>
          </a:p>
          <a:p>
            <a:pPr marL="285750" lvl="0" indent="-285750">
              <a:buFont typeface="Arial" panose="020B0604020202020204" pitchFamily="34" charset="0"/>
              <a:buChar char="•"/>
              <a:defRPr/>
            </a:pPr>
            <a:r>
              <a:rPr lang="en-CA" sz="2100" dirty="0">
                <a:solidFill>
                  <a:prstClr val="black"/>
                </a:solidFill>
              </a:rPr>
              <a:t>Single occupancy</a:t>
            </a:r>
          </a:p>
        </p:txBody>
      </p:sp>
      <p:pic>
        <p:nvPicPr>
          <p:cNvPr id="10" name="Picture 9" descr="A person sitting in a box&#10;&#10;Description automatically generated">
            <a:extLst>
              <a:ext uri="{FF2B5EF4-FFF2-40B4-BE49-F238E27FC236}">
                <a16:creationId xmlns:a16="http://schemas.microsoft.com/office/drawing/2014/main" id="{C641044C-7BBA-48C5-B1F8-C7C10F3819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484" b="8910"/>
          <a:stretch/>
        </p:blipFill>
        <p:spPr>
          <a:xfrm>
            <a:off x="838200" y="1209030"/>
            <a:ext cx="3478446" cy="4044876"/>
          </a:xfrm>
          <a:prstGeom prst="rect">
            <a:avLst/>
          </a:prstGeom>
          <a:ln w="19050">
            <a:solidFill>
              <a:schemeClr val="tx2"/>
            </a:solidFill>
          </a:ln>
        </p:spPr>
      </p:pic>
    </p:spTree>
    <p:extLst>
      <p:ext uri="{BB962C8B-B14F-4D97-AF65-F5344CB8AC3E}">
        <p14:creationId xmlns:p14="http://schemas.microsoft.com/office/powerpoint/2010/main" val="1778966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E3A8-E8C0-4F7D-BC83-BFEB5D979EFB}"/>
              </a:ext>
            </a:extLst>
          </p:cNvPr>
          <p:cNvSpPr>
            <a:spLocks noGrp="1"/>
          </p:cNvSpPr>
          <p:nvPr>
            <p:ph type="title"/>
          </p:nvPr>
        </p:nvSpPr>
        <p:spPr/>
        <p:txBody>
          <a:bodyPr/>
          <a:lstStyle/>
          <a:p>
            <a:r>
              <a:rPr lang="en-CA" dirty="0"/>
              <a:t>Bridgeland Ophelia Supported Housing</a:t>
            </a:r>
          </a:p>
        </p:txBody>
      </p:sp>
      <p:pic>
        <p:nvPicPr>
          <p:cNvPr id="5" name="Content Placeholder 4" descr="A tree in front of a house&#10;&#10;Description automatically generated">
            <a:extLst>
              <a:ext uri="{FF2B5EF4-FFF2-40B4-BE49-F238E27FC236}">
                <a16:creationId xmlns:a16="http://schemas.microsoft.com/office/drawing/2014/main" id="{00596DE6-5E5C-4A87-8B92-F99D56DF7A0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80" b="2669"/>
          <a:stretch/>
        </p:blipFill>
        <p:spPr>
          <a:xfrm>
            <a:off x="1086852" y="909149"/>
            <a:ext cx="5009676" cy="4469676"/>
          </a:xfrm>
          <a:ln w="19050">
            <a:solidFill>
              <a:schemeClr val="tx2"/>
            </a:solidFill>
          </a:ln>
        </p:spPr>
      </p:pic>
      <p:sp>
        <p:nvSpPr>
          <p:cNvPr id="6" name="TextBox 5">
            <a:extLst>
              <a:ext uri="{FF2B5EF4-FFF2-40B4-BE49-F238E27FC236}">
                <a16:creationId xmlns:a16="http://schemas.microsoft.com/office/drawing/2014/main" id="{FB9349F9-734A-44BE-AEC5-2F1317F3615A}"/>
              </a:ext>
            </a:extLst>
          </p:cNvPr>
          <p:cNvSpPr txBox="1"/>
          <p:nvPr/>
        </p:nvSpPr>
        <p:spPr>
          <a:xfrm>
            <a:off x="6715980" y="1805159"/>
            <a:ext cx="5125453"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Partnership program with CHF and </a:t>
            </a:r>
            <a:r>
              <a:rPr kumimoji="0" lang="en-CA" sz="2100" b="0" i="0" u="none" strike="noStrike" kern="1200" cap="none" spc="0" normalizeH="0" baseline="0" noProof="0" dirty="0" err="1">
                <a:ln>
                  <a:noFill/>
                </a:ln>
                <a:effectLst/>
                <a:uLnTx/>
                <a:uFillTx/>
                <a:latin typeface="Open Sans" panose="020B0606030504020204" pitchFamily="34" charset="0"/>
                <a:ea typeface="+mn-ea"/>
                <a:cs typeface="+mn-cs"/>
              </a:rPr>
              <a:t>HomeSpace</a:t>
            </a: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 Society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2 buildings (25 apartments)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Referrals triaged through CAA Placement Committee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Clinical team consists of nurses, outreach worker, psychiatrist during business hours</a:t>
            </a:r>
          </a:p>
        </p:txBody>
      </p:sp>
      <p:pic>
        <p:nvPicPr>
          <p:cNvPr id="7" name="Picture 6">
            <a:extLst>
              <a:ext uri="{FF2B5EF4-FFF2-40B4-BE49-F238E27FC236}">
                <a16:creationId xmlns:a16="http://schemas.microsoft.com/office/drawing/2014/main" id="{7A18F407-70A4-4E6C-9652-5041908B95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032" y="5612226"/>
            <a:ext cx="1868905" cy="589639"/>
          </a:xfrm>
          <a:prstGeom prst="rect">
            <a:avLst/>
          </a:prstGeom>
        </p:spPr>
      </p:pic>
    </p:spTree>
    <p:extLst>
      <p:ext uri="{BB962C8B-B14F-4D97-AF65-F5344CB8AC3E}">
        <p14:creationId xmlns:p14="http://schemas.microsoft.com/office/powerpoint/2010/main" val="494864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37E6-0D56-4F36-94CC-CC7C9BC02205}"/>
              </a:ext>
            </a:extLst>
          </p:cNvPr>
          <p:cNvSpPr>
            <a:spLocks noGrp="1"/>
          </p:cNvSpPr>
          <p:nvPr>
            <p:ph type="title"/>
          </p:nvPr>
        </p:nvSpPr>
        <p:spPr/>
        <p:txBody>
          <a:bodyPr/>
          <a:lstStyle/>
          <a:p>
            <a:r>
              <a:rPr lang="en-CA" dirty="0"/>
              <a:t>CMHA Hamilton / Robert’s House</a:t>
            </a:r>
          </a:p>
        </p:txBody>
      </p:sp>
      <p:pic>
        <p:nvPicPr>
          <p:cNvPr id="6" name="Content Placeholder 5" descr="A large brick building with grass in front of a house&#10;&#10;Description automatically generated">
            <a:extLst>
              <a:ext uri="{FF2B5EF4-FFF2-40B4-BE49-F238E27FC236}">
                <a16:creationId xmlns:a16="http://schemas.microsoft.com/office/drawing/2014/main" id="{03E2127A-BA75-4BB5-9905-E515A61830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4189" y="1335573"/>
            <a:ext cx="5701535" cy="3816350"/>
          </a:xfrm>
          <a:ln w="19050">
            <a:solidFill>
              <a:schemeClr val="tx2"/>
            </a:solidFill>
          </a:ln>
        </p:spPr>
      </p:pic>
      <p:pic>
        <p:nvPicPr>
          <p:cNvPr id="4" name="Picture 3">
            <a:extLst>
              <a:ext uri="{FF2B5EF4-FFF2-40B4-BE49-F238E27FC236}">
                <a16:creationId xmlns:a16="http://schemas.microsoft.com/office/drawing/2014/main" id="{A368D91F-ED02-49E8-BD8D-9F17757B5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32" y="5612226"/>
            <a:ext cx="1868905" cy="589639"/>
          </a:xfrm>
          <a:prstGeom prst="rect">
            <a:avLst/>
          </a:prstGeom>
        </p:spPr>
      </p:pic>
      <p:sp>
        <p:nvSpPr>
          <p:cNvPr id="7" name="TextBox 6">
            <a:extLst>
              <a:ext uri="{FF2B5EF4-FFF2-40B4-BE49-F238E27FC236}">
                <a16:creationId xmlns:a16="http://schemas.microsoft.com/office/drawing/2014/main" id="{C4DD8175-469E-436D-96F1-8596C5783EB1}"/>
              </a:ext>
            </a:extLst>
          </p:cNvPr>
          <p:cNvSpPr txBox="1"/>
          <p:nvPr/>
        </p:nvSpPr>
        <p:spPr>
          <a:xfrm>
            <a:off x="6833936" y="1504771"/>
            <a:ext cx="5017169" cy="36471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Intakes are completed by CMHA / AHS Nurse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Referrals are accepted only from inpatient mental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   health units (Calgary Zone)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Client’s shared household chores, meal prep, expected to attend regular structured activity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Follow a modified harm reduction model but can not use on site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Transition Nurse</a:t>
            </a:r>
          </a:p>
        </p:txBody>
      </p:sp>
    </p:spTree>
    <p:extLst>
      <p:ext uri="{BB962C8B-B14F-4D97-AF65-F5344CB8AC3E}">
        <p14:creationId xmlns:p14="http://schemas.microsoft.com/office/powerpoint/2010/main" val="821958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5A8F-4400-418C-BA05-7BCE6621076B}"/>
              </a:ext>
            </a:extLst>
          </p:cNvPr>
          <p:cNvSpPr>
            <a:spLocks noGrp="1"/>
          </p:cNvSpPr>
          <p:nvPr>
            <p:ph type="title"/>
          </p:nvPr>
        </p:nvSpPr>
        <p:spPr/>
        <p:txBody>
          <a:bodyPr/>
          <a:lstStyle/>
          <a:p>
            <a:r>
              <a:rPr lang="en-CA" dirty="0"/>
              <a:t>Shared Living </a:t>
            </a:r>
          </a:p>
        </p:txBody>
      </p:sp>
      <p:pic>
        <p:nvPicPr>
          <p:cNvPr id="6" name="Content Placeholder 5" descr="A house with trees in the background&#10;&#10;Description automatically generated">
            <a:extLst>
              <a:ext uri="{FF2B5EF4-FFF2-40B4-BE49-F238E27FC236}">
                <a16:creationId xmlns:a16="http://schemas.microsoft.com/office/drawing/2014/main" id="{D36E9E3B-0BD1-4570-9F80-19E62DA4B1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670" y="828049"/>
            <a:ext cx="3382463" cy="2264068"/>
          </a:xfrm>
          <a:ln w="19050">
            <a:solidFill>
              <a:schemeClr val="tx2"/>
            </a:solidFill>
          </a:ln>
        </p:spPr>
      </p:pic>
      <p:pic>
        <p:nvPicPr>
          <p:cNvPr id="4" name="Picture 3">
            <a:extLst>
              <a:ext uri="{FF2B5EF4-FFF2-40B4-BE49-F238E27FC236}">
                <a16:creationId xmlns:a16="http://schemas.microsoft.com/office/drawing/2014/main" id="{C683A2DE-39E6-44A7-AA42-97E386180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32" y="5612226"/>
            <a:ext cx="1868905" cy="589639"/>
          </a:xfrm>
          <a:prstGeom prst="rect">
            <a:avLst/>
          </a:prstGeom>
        </p:spPr>
      </p:pic>
      <p:pic>
        <p:nvPicPr>
          <p:cNvPr id="8" name="Picture 7" descr="A tree in front of a house&#10;&#10;Description automatically generated">
            <a:extLst>
              <a:ext uri="{FF2B5EF4-FFF2-40B4-BE49-F238E27FC236}">
                <a16:creationId xmlns:a16="http://schemas.microsoft.com/office/drawing/2014/main" id="{FD7BD746-8A6D-4160-833E-4EE0FCBFC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670" y="3198622"/>
            <a:ext cx="3382463" cy="2264068"/>
          </a:xfrm>
          <a:prstGeom prst="rect">
            <a:avLst/>
          </a:prstGeom>
          <a:ln w="19050">
            <a:solidFill>
              <a:schemeClr val="tx2"/>
            </a:solidFill>
          </a:ln>
        </p:spPr>
      </p:pic>
      <p:sp>
        <p:nvSpPr>
          <p:cNvPr id="9" name="TextBox 8">
            <a:extLst>
              <a:ext uri="{FF2B5EF4-FFF2-40B4-BE49-F238E27FC236}">
                <a16:creationId xmlns:a16="http://schemas.microsoft.com/office/drawing/2014/main" id="{574BE8B0-9212-4752-9618-85989650DE01}"/>
              </a:ext>
            </a:extLst>
          </p:cNvPr>
          <p:cNvSpPr txBox="1"/>
          <p:nvPr/>
        </p:nvSpPr>
        <p:spPr>
          <a:xfrm>
            <a:off x="4788568" y="1827520"/>
            <a:ext cx="7002379" cy="26776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CMHA Marguerite (24/7 staffing support)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CMHA Miner House (70 hours of support)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CMHA Edge House (TBD)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AHS Satellite Homes (Outreach support Mon to Fri)</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Client’s shared household chores, meal prep, expected to attend regular structured activity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100" b="0" i="0" u="none" strike="noStrike" kern="1200" cap="none" spc="0" normalizeH="0" baseline="0" noProof="0" dirty="0">
                <a:ln>
                  <a:noFill/>
                </a:ln>
                <a:effectLst/>
                <a:uLnTx/>
                <a:uFillTx/>
                <a:latin typeface="Open Sans" panose="020B0606030504020204" pitchFamily="34" charset="0"/>
                <a:ea typeface="+mn-ea"/>
                <a:cs typeface="+mn-cs"/>
              </a:rPr>
              <a:t>Follow a modified harm reduction model but can not use on site</a:t>
            </a:r>
          </a:p>
        </p:txBody>
      </p:sp>
    </p:spTree>
    <p:extLst>
      <p:ext uri="{BB962C8B-B14F-4D97-AF65-F5344CB8AC3E}">
        <p14:creationId xmlns:p14="http://schemas.microsoft.com/office/powerpoint/2010/main" val="2376031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8195-E6D4-486B-A3F5-FBD0AC4284C9}"/>
              </a:ext>
            </a:extLst>
          </p:cNvPr>
          <p:cNvSpPr>
            <a:spLocks noGrp="1"/>
          </p:cNvSpPr>
          <p:nvPr>
            <p:ph type="title"/>
          </p:nvPr>
        </p:nvSpPr>
        <p:spPr/>
        <p:txBody>
          <a:bodyPr/>
          <a:lstStyle/>
          <a:p>
            <a:r>
              <a:rPr lang="en-CA" dirty="0"/>
              <a:t>AHS Approved Homes </a:t>
            </a:r>
          </a:p>
        </p:txBody>
      </p:sp>
      <p:sp>
        <p:nvSpPr>
          <p:cNvPr id="4" name="Content Placeholder 3">
            <a:extLst>
              <a:ext uri="{FF2B5EF4-FFF2-40B4-BE49-F238E27FC236}">
                <a16:creationId xmlns:a16="http://schemas.microsoft.com/office/drawing/2014/main" id="{69B35F3E-9B84-4007-AFB6-8969ECD3A2B3}"/>
              </a:ext>
            </a:extLst>
          </p:cNvPr>
          <p:cNvSpPr txBox="1">
            <a:spLocks noGrp="1"/>
          </p:cNvSpPr>
          <p:nvPr>
            <p:ph idx="1"/>
          </p:nvPr>
        </p:nvSpPr>
        <p:spPr>
          <a:xfrm>
            <a:off x="5568073" y="1927820"/>
            <a:ext cx="6035842" cy="2354491"/>
          </a:xfrm>
          <a:prstGeom prst="rect">
            <a:avLst/>
          </a:prstGeom>
          <a:noFill/>
        </p:spPr>
        <p:txBody>
          <a:bodyPr wrap="square" rtlCol="0">
            <a:spAutoFit/>
          </a:bodyPr>
          <a:lstStyle/>
          <a:p>
            <a:pPr defTabSz="914400">
              <a:lnSpc>
                <a:spcPct val="100000"/>
              </a:lnSpc>
              <a:spcBef>
                <a:spcPts val="0"/>
              </a:spcBef>
              <a:defRPr/>
            </a:pPr>
            <a:r>
              <a:rPr kumimoji="0" lang="en-CA" b="0" i="0" u="none" strike="noStrike" kern="1200" cap="none" spc="0" normalizeH="0" baseline="0" noProof="0" dirty="0">
                <a:ln>
                  <a:noFill/>
                </a:ln>
                <a:effectLst/>
                <a:uLnTx/>
                <a:uFillTx/>
                <a:ea typeface="+mn-ea"/>
                <a:cs typeface="+mn-cs"/>
              </a:rPr>
              <a:t>Family homes supported by Approved Homes Coordinator</a:t>
            </a:r>
          </a:p>
          <a:p>
            <a:pPr defTabSz="914400">
              <a:lnSpc>
                <a:spcPct val="100000"/>
              </a:lnSpc>
              <a:spcBef>
                <a:spcPts val="0"/>
              </a:spcBef>
              <a:defRPr/>
            </a:pPr>
            <a:r>
              <a:rPr kumimoji="0" lang="en-CA" b="0" i="0" u="none" strike="noStrike" kern="1200" cap="none" spc="0" normalizeH="0" baseline="0" noProof="0" dirty="0">
                <a:ln>
                  <a:noFill/>
                </a:ln>
                <a:effectLst/>
                <a:uLnTx/>
                <a:uFillTx/>
                <a:ea typeface="+mn-ea"/>
                <a:cs typeface="+mn-cs"/>
              </a:rPr>
              <a:t>Home Operators often are not professionally trained, but may monitor medications, observe and report symptoms of illness, provide reminders and cues</a:t>
            </a:r>
          </a:p>
          <a:p>
            <a:pPr defTabSz="914400">
              <a:lnSpc>
                <a:spcPct val="100000"/>
              </a:lnSpc>
              <a:spcBef>
                <a:spcPts val="0"/>
              </a:spcBef>
              <a:defRPr/>
            </a:pPr>
            <a:r>
              <a:rPr kumimoji="0" lang="en-CA" b="0" i="0" u="none" strike="noStrike" kern="1200" cap="none" spc="0" normalizeH="0" baseline="0" noProof="0" dirty="0">
                <a:ln>
                  <a:noFill/>
                </a:ln>
                <a:effectLst/>
                <a:uLnTx/>
                <a:uFillTx/>
                <a:ea typeface="+mn-ea"/>
                <a:cs typeface="+mn-cs"/>
              </a:rPr>
              <a:t>Substance use in remission</a:t>
            </a:r>
          </a:p>
        </p:txBody>
      </p:sp>
      <p:pic>
        <p:nvPicPr>
          <p:cNvPr id="6" name="Picture 5" descr="A close up of a shop&#10;&#10;Description automatically generated">
            <a:extLst>
              <a:ext uri="{FF2B5EF4-FFF2-40B4-BE49-F238E27FC236}">
                <a16:creationId xmlns:a16="http://schemas.microsoft.com/office/drawing/2014/main" id="{D147E30A-43FD-48AD-BA99-5019FCF13A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7" t="9588" r="47883" b="1855"/>
          <a:stretch/>
        </p:blipFill>
        <p:spPr>
          <a:xfrm>
            <a:off x="838200" y="963444"/>
            <a:ext cx="4395537" cy="4283244"/>
          </a:xfrm>
          <a:prstGeom prst="rect">
            <a:avLst/>
          </a:prstGeom>
          <a:ln w="19050">
            <a:solidFill>
              <a:schemeClr val="tx2"/>
            </a:solidFill>
          </a:ln>
        </p:spPr>
      </p:pic>
      <p:pic>
        <p:nvPicPr>
          <p:cNvPr id="7" name="Picture 6">
            <a:extLst>
              <a:ext uri="{FF2B5EF4-FFF2-40B4-BE49-F238E27FC236}">
                <a16:creationId xmlns:a16="http://schemas.microsoft.com/office/drawing/2014/main" id="{D55F5212-9C42-4C32-967A-CDAFE6711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32" y="5612226"/>
            <a:ext cx="1868905" cy="589639"/>
          </a:xfrm>
          <a:prstGeom prst="rect">
            <a:avLst/>
          </a:prstGeom>
        </p:spPr>
      </p:pic>
    </p:spTree>
    <p:extLst>
      <p:ext uri="{BB962C8B-B14F-4D97-AF65-F5344CB8AC3E}">
        <p14:creationId xmlns:p14="http://schemas.microsoft.com/office/powerpoint/2010/main" val="963047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639F-27C7-4C3B-8CD8-74AB54546894}"/>
              </a:ext>
            </a:extLst>
          </p:cNvPr>
          <p:cNvSpPr>
            <a:spLocks noGrp="1"/>
          </p:cNvSpPr>
          <p:nvPr>
            <p:ph type="title"/>
          </p:nvPr>
        </p:nvSpPr>
        <p:spPr/>
        <p:txBody>
          <a:bodyPr/>
          <a:lstStyle/>
          <a:p>
            <a:r>
              <a:rPr lang="en-CA" dirty="0"/>
              <a:t>Supported Apartment Programs </a:t>
            </a:r>
          </a:p>
        </p:txBody>
      </p:sp>
      <p:sp>
        <p:nvSpPr>
          <p:cNvPr id="3" name="Content Placeholder 2">
            <a:extLst>
              <a:ext uri="{FF2B5EF4-FFF2-40B4-BE49-F238E27FC236}">
                <a16:creationId xmlns:a16="http://schemas.microsoft.com/office/drawing/2014/main" id="{730F1EE3-3232-4AAA-AC00-342AED6462D5}"/>
              </a:ext>
            </a:extLst>
          </p:cNvPr>
          <p:cNvSpPr>
            <a:spLocks noGrp="1"/>
          </p:cNvSpPr>
          <p:nvPr>
            <p:ph idx="1"/>
          </p:nvPr>
        </p:nvSpPr>
        <p:spPr>
          <a:xfrm>
            <a:off x="6393630" y="2030516"/>
            <a:ext cx="5376242" cy="2149100"/>
          </a:xfrm>
        </p:spPr>
        <p:txBody>
          <a:bodyPr>
            <a:normAutofit/>
          </a:bodyPr>
          <a:lstStyle/>
          <a:p>
            <a:pPr defTabSz="914400">
              <a:lnSpc>
                <a:spcPct val="100000"/>
              </a:lnSpc>
              <a:spcBef>
                <a:spcPts val="0"/>
              </a:spcBef>
              <a:defRPr/>
            </a:pPr>
            <a:r>
              <a:rPr lang="en-CA" dirty="0"/>
              <a:t>CMHA Apartments, Community </a:t>
            </a:r>
            <a:r>
              <a:rPr lang="en-CA" dirty="0" err="1"/>
              <a:t>Lamda</a:t>
            </a:r>
            <a:r>
              <a:rPr lang="en-CA" dirty="0"/>
              <a:t>, Trinity Parkview Village, Thorncliffe </a:t>
            </a:r>
          </a:p>
          <a:p>
            <a:pPr defTabSz="914400">
              <a:lnSpc>
                <a:spcPct val="100000"/>
              </a:lnSpc>
              <a:spcBef>
                <a:spcPts val="0"/>
              </a:spcBef>
              <a:defRPr/>
            </a:pPr>
            <a:r>
              <a:rPr lang="en-CA" dirty="0"/>
              <a:t>Able to live independently with minimal supports</a:t>
            </a:r>
          </a:p>
          <a:p>
            <a:pPr defTabSz="914400">
              <a:lnSpc>
                <a:spcPct val="100000"/>
              </a:lnSpc>
              <a:spcBef>
                <a:spcPts val="0"/>
              </a:spcBef>
              <a:defRPr/>
            </a:pPr>
            <a:r>
              <a:rPr lang="en-CA" dirty="0"/>
              <a:t>May need to meet landlord requirements specific to building</a:t>
            </a:r>
          </a:p>
        </p:txBody>
      </p:sp>
      <p:pic>
        <p:nvPicPr>
          <p:cNvPr id="5" name="Picture 4" descr="A person standing in a room&#10;&#10;Description automatically generated">
            <a:extLst>
              <a:ext uri="{FF2B5EF4-FFF2-40B4-BE49-F238E27FC236}">
                <a16:creationId xmlns:a16="http://schemas.microsoft.com/office/drawing/2014/main" id="{A976129A-FD87-4030-9546-26E59CB1A2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77" r="6826" b="12387"/>
          <a:stretch/>
        </p:blipFill>
        <p:spPr>
          <a:xfrm>
            <a:off x="838200" y="971913"/>
            <a:ext cx="4960172" cy="4266306"/>
          </a:xfrm>
          <a:prstGeom prst="rect">
            <a:avLst/>
          </a:prstGeom>
          <a:ln w="19050">
            <a:solidFill>
              <a:schemeClr val="tx2"/>
            </a:solidFill>
          </a:ln>
        </p:spPr>
      </p:pic>
      <p:pic>
        <p:nvPicPr>
          <p:cNvPr id="6" name="Picture 5">
            <a:extLst>
              <a:ext uri="{FF2B5EF4-FFF2-40B4-BE49-F238E27FC236}">
                <a16:creationId xmlns:a16="http://schemas.microsoft.com/office/drawing/2014/main" id="{31FEFC8E-7E39-4741-A421-507B144B3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32" y="5612226"/>
            <a:ext cx="1868905" cy="589639"/>
          </a:xfrm>
          <a:prstGeom prst="rect">
            <a:avLst/>
          </a:prstGeom>
        </p:spPr>
      </p:pic>
    </p:spTree>
    <p:extLst>
      <p:ext uri="{BB962C8B-B14F-4D97-AF65-F5344CB8AC3E}">
        <p14:creationId xmlns:p14="http://schemas.microsoft.com/office/powerpoint/2010/main" val="2689430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639F-27C7-4C3B-8CD8-74AB54546894}"/>
              </a:ext>
            </a:extLst>
          </p:cNvPr>
          <p:cNvSpPr>
            <a:spLocks noGrp="1"/>
          </p:cNvSpPr>
          <p:nvPr>
            <p:ph type="title" idx="4294967295"/>
          </p:nvPr>
        </p:nvSpPr>
        <p:spPr>
          <a:xfrm>
            <a:off x="0" y="50800"/>
            <a:ext cx="10515600" cy="547688"/>
          </a:xfrm>
        </p:spPr>
        <p:txBody>
          <a:bodyPr/>
          <a:lstStyle/>
          <a:p>
            <a:r>
              <a:rPr lang="en-CA" dirty="0"/>
              <a:t>Questions?</a:t>
            </a:r>
          </a:p>
        </p:txBody>
      </p:sp>
      <p:pic>
        <p:nvPicPr>
          <p:cNvPr id="9" name="Picture 8">
            <a:extLst>
              <a:ext uri="{FF2B5EF4-FFF2-40B4-BE49-F238E27FC236}">
                <a16:creationId xmlns:a16="http://schemas.microsoft.com/office/drawing/2014/main" id="{C0C0136B-F330-4299-95B4-24419B120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381" y="1312371"/>
            <a:ext cx="2879238" cy="4233258"/>
          </a:xfrm>
          <a:prstGeom prst="rect">
            <a:avLst/>
          </a:prstGeom>
        </p:spPr>
      </p:pic>
      <p:pic>
        <p:nvPicPr>
          <p:cNvPr id="10" name="Picture 9">
            <a:extLst>
              <a:ext uri="{FF2B5EF4-FFF2-40B4-BE49-F238E27FC236}">
                <a16:creationId xmlns:a16="http://schemas.microsoft.com/office/drawing/2014/main" id="{0B824B6D-AF54-42F8-BD11-2BED32302AAA}"/>
              </a:ext>
            </a:extLst>
          </p:cNvPr>
          <p:cNvPicPr>
            <a:picLocks noChangeAspect="1"/>
          </p:cNvPicPr>
          <p:nvPr/>
        </p:nvPicPr>
        <p:blipFill>
          <a:blip r:embed="rId3"/>
          <a:stretch>
            <a:fillRect/>
          </a:stretch>
        </p:blipFill>
        <p:spPr>
          <a:xfrm>
            <a:off x="1123435" y="5235693"/>
            <a:ext cx="967071" cy="1208839"/>
          </a:xfrm>
          <a:prstGeom prst="rect">
            <a:avLst/>
          </a:prstGeom>
        </p:spPr>
      </p:pic>
      <p:pic>
        <p:nvPicPr>
          <p:cNvPr id="11" name="Content Placeholder 4">
            <a:extLst>
              <a:ext uri="{FF2B5EF4-FFF2-40B4-BE49-F238E27FC236}">
                <a16:creationId xmlns:a16="http://schemas.microsoft.com/office/drawing/2014/main" id="{043D67F0-9CE4-4179-80D5-7BCB91F785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5934" y="5600146"/>
            <a:ext cx="2367166" cy="74684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BB5B7EF8-DAE1-4E53-8919-A9CD667AA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1020" y="5655374"/>
            <a:ext cx="3167593" cy="642699"/>
          </a:xfrm>
          <a:prstGeom prst="rect">
            <a:avLst/>
          </a:prstGeom>
        </p:spPr>
      </p:pic>
      <p:sp>
        <p:nvSpPr>
          <p:cNvPr id="13" name="Title 3">
            <a:extLst>
              <a:ext uri="{FF2B5EF4-FFF2-40B4-BE49-F238E27FC236}">
                <a16:creationId xmlns:a16="http://schemas.microsoft.com/office/drawing/2014/main" id="{6962940A-6088-4D85-84F3-F094226E720D}"/>
              </a:ext>
            </a:extLst>
          </p:cNvPr>
          <p:cNvSpPr txBox="1">
            <a:spLocks/>
          </p:cNvSpPr>
          <p:nvPr/>
        </p:nvSpPr>
        <p:spPr>
          <a:xfrm>
            <a:off x="1648351" y="764683"/>
            <a:ext cx="9144000" cy="547688"/>
          </a:xfrm>
          <a:prstGeom prst="rect">
            <a:avLst/>
          </a:prstGeom>
        </p:spPr>
        <p:txBody>
          <a:bodyPr/>
          <a:lstStyle>
            <a:lvl1pPr algn="l" defTabSz="685800" rtl="0" eaLnBrk="1" latinLnBrk="0" hangingPunct="1">
              <a:lnSpc>
                <a:spcPct val="90000"/>
              </a:lnSpc>
              <a:spcBef>
                <a:spcPct val="0"/>
              </a:spcBef>
              <a:buNone/>
              <a:defRPr sz="2800" kern="1200">
                <a:solidFill>
                  <a:schemeClr val="bg1"/>
                </a:solidFill>
                <a:latin typeface="Gotham Light" pitchFamily="50" charset="0"/>
                <a:ea typeface="+mj-ea"/>
                <a:cs typeface="+mj-cs"/>
              </a:defRPr>
            </a:lvl1pPr>
          </a:lstStyle>
          <a:p>
            <a:pPr algn="ctr"/>
            <a:r>
              <a:rPr lang="en-CA" dirty="0">
                <a:solidFill>
                  <a:schemeClr val="bg2">
                    <a:lumMod val="25000"/>
                  </a:schemeClr>
                </a:solidFill>
              </a:rPr>
              <a:t>Questions?</a:t>
            </a:r>
          </a:p>
        </p:txBody>
      </p:sp>
    </p:spTree>
    <p:extLst>
      <p:ext uri="{BB962C8B-B14F-4D97-AF65-F5344CB8AC3E}">
        <p14:creationId xmlns:p14="http://schemas.microsoft.com/office/powerpoint/2010/main" val="394763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1FA7-BC2F-4A73-ADAD-9270DBC09AE8}"/>
              </a:ext>
            </a:extLst>
          </p:cNvPr>
          <p:cNvSpPr>
            <a:spLocks noGrp="1"/>
          </p:cNvSpPr>
          <p:nvPr>
            <p:ph type="title"/>
          </p:nvPr>
        </p:nvSpPr>
        <p:spPr/>
        <p:txBody>
          <a:bodyPr/>
          <a:lstStyle/>
          <a:p>
            <a:r>
              <a:rPr lang="en-CA" dirty="0">
                <a:latin typeface="+mj-lt"/>
                <a:cs typeface="Open Sans" panose="020B0606030504020204" pitchFamily="34" charset="0"/>
              </a:rPr>
              <a:t>Homelessness 101 - Typology</a:t>
            </a:r>
          </a:p>
        </p:txBody>
      </p:sp>
      <p:grpSp>
        <p:nvGrpSpPr>
          <p:cNvPr id="3" name="Group 2">
            <a:extLst>
              <a:ext uri="{FF2B5EF4-FFF2-40B4-BE49-F238E27FC236}">
                <a16:creationId xmlns:a16="http://schemas.microsoft.com/office/drawing/2014/main" id="{C7B3C80B-04F0-4EC4-B81D-BD6BB7267CEC}"/>
              </a:ext>
            </a:extLst>
          </p:cNvPr>
          <p:cNvGrpSpPr/>
          <p:nvPr/>
        </p:nvGrpSpPr>
        <p:grpSpPr>
          <a:xfrm>
            <a:off x="732728" y="1075889"/>
            <a:ext cx="10726543" cy="4706222"/>
            <a:chOff x="590363" y="1135549"/>
            <a:chExt cx="10726543" cy="4706222"/>
          </a:xfrm>
        </p:grpSpPr>
        <p:sp>
          <p:nvSpPr>
            <p:cNvPr id="5" name="Rectangle: Rounded Corners 4">
              <a:extLst>
                <a:ext uri="{FF2B5EF4-FFF2-40B4-BE49-F238E27FC236}">
                  <a16:creationId xmlns:a16="http://schemas.microsoft.com/office/drawing/2014/main" id="{802428FD-BB6F-4247-9A96-D76FB1DC9B3C}"/>
                </a:ext>
              </a:extLst>
            </p:cNvPr>
            <p:cNvSpPr/>
            <p:nvPr/>
          </p:nvSpPr>
          <p:spPr>
            <a:xfrm>
              <a:off x="590363" y="1182626"/>
              <a:ext cx="2514600" cy="4659145"/>
            </a:xfrm>
            <a:prstGeom prst="roundRect">
              <a:avLst>
                <a:gd name="adj" fmla="val 10000"/>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6" name="Rectangle: Rounded Corners 4">
              <a:extLst>
                <a:ext uri="{FF2B5EF4-FFF2-40B4-BE49-F238E27FC236}">
                  <a16:creationId xmlns:a16="http://schemas.microsoft.com/office/drawing/2014/main" id="{82C75DB8-A440-44D3-A033-29A50551D57B}"/>
                </a:ext>
              </a:extLst>
            </p:cNvPr>
            <p:cNvSpPr txBox="1"/>
            <p:nvPr/>
          </p:nvSpPr>
          <p:spPr>
            <a:xfrm>
              <a:off x="590363" y="3156458"/>
              <a:ext cx="2440403" cy="105615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CA" sz="1400" b="1" kern="1200" dirty="0">
                  <a:solidFill>
                    <a:schemeClr val="tx1"/>
                  </a:solidFill>
                  <a:ea typeface="Microsoft GothicNeo" panose="020B0500000101010101" pitchFamily="34" charset="-127"/>
                  <a:cs typeface="Microsoft GothicNeo" panose="020B0500000101010101" pitchFamily="34" charset="-127"/>
                </a:rPr>
                <a:t>Unsheltered: </a:t>
              </a:r>
              <a:r>
                <a:rPr lang="en-CA" sz="1400" kern="1200" dirty="0">
                  <a:solidFill>
                    <a:schemeClr val="tx1"/>
                  </a:solidFill>
                  <a:ea typeface="Microsoft GothicNeo" panose="020B0500000101010101" pitchFamily="34" charset="-127"/>
                  <a:cs typeface="Microsoft GothicNeo" panose="020B0500000101010101" pitchFamily="34" charset="-127"/>
                </a:rPr>
                <a:t>absolutely homeless (streets, park, vacant buildings) or not fit for habitation (cars, garages, tent)</a:t>
              </a:r>
            </a:p>
          </p:txBody>
        </p:sp>
        <p:sp>
          <p:nvSpPr>
            <p:cNvPr id="7" name="Rectangle 6">
              <a:extLst>
                <a:ext uri="{FF2B5EF4-FFF2-40B4-BE49-F238E27FC236}">
                  <a16:creationId xmlns:a16="http://schemas.microsoft.com/office/drawing/2014/main" id="{CAFCC930-E9BC-4EBC-9012-0DC6DB515B04}"/>
                </a:ext>
              </a:extLst>
            </p:cNvPr>
            <p:cNvSpPr/>
            <p:nvPr/>
          </p:nvSpPr>
          <p:spPr>
            <a:xfrm>
              <a:off x="1131927" y="1379012"/>
              <a:ext cx="1381266" cy="1381266"/>
            </a:xfrm>
            <a:prstGeom prst="rect">
              <a:avLst/>
            </a:prstGeom>
            <a:blipFill rotWithShape="1">
              <a:blip r:embed="rId3"/>
              <a:stretch>
                <a:fillRect/>
              </a:stretch>
            </a:blipFill>
            <a:effectLst/>
          </p:spPr>
          <p:style>
            <a:lnRef idx="0">
              <a:schemeClr val="dk2">
                <a:shade val="80000"/>
                <a:hueOff val="0"/>
                <a:satOff val="0"/>
                <a:lumOff val="0"/>
                <a:alphaOff val="0"/>
              </a:schemeClr>
            </a:lnRef>
            <a:fillRef idx="1">
              <a:scrgbClr r="0" g="0" b="0"/>
            </a:fillRef>
            <a:effectRef idx="3">
              <a:schemeClr val="dk2">
                <a:tint val="40000"/>
                <a:hueOff val="0"/>
                <a:satOff val="0"/>
                <a:lumOff val="0"/>
                <a:alphaOff val="0"/>
              </a:schemeClr>
            </a:effectRef>
            <a:fontRef idx="minor">
              <a:schemeClr val="lt1">
                <a:hueOff val="0"/>
                <a:satOff val="0"/>
                <a:lumOff val="0"/>
                <a:alphaOff val="0"/>
              </a:schemeClr>
            </a:fontRef>
          </p:style>
        </p:sp>
        <p:sp>
          <p:nvSpPr>
            <p:cNvPr id="9" name="Rectangle: Rounded Corners 8">
              <a:extLst>
                <a:ext uri="{FF2B5EF4-FFF2-40B4-BE49-F238E27FC236}">
                  <a16:creationId xmlns:a16="http://schemas.microsoft.com/office/drawing/2014/main" id="{652A97D4-9174-4124-8346-445941B8AABF}"/>
                </a:ext>
              </a:extLst>
            </p:cNvPr>
            <p:cNvSpPr/>
            <p:nvPr/>
          </p:nvSpPr>
          <p:spPr>
            <a:xfrm>
              <a:off x="3338603" y="1144357"/>
              <a:ext cx="2514600" cy="4659145"/>
            </a:xfrm>
            <a:prstGeom prst="roundRect">
              <a:avLst>
                <a:gd name="adj" fmla="val 10000"/>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0" name="Rectangle: Rounded Corners 7">
              <a:extLst>
                <a:ext uri="{FF2B5EF4-FFF2-40B4-BE49-F238E27FC236}">
                  <a16:creationId xmlns:a16="http://schemas.microsoft.com/office/drawing/2014/main" id="{1C10C9F4-38C5-424D-8B5B-F781306E2262}"/>
                </a:ext>
              </a:extLst>
            </p:cNvPr>
            <p:cNvSpPr txBox="1"/>
            <p:nvPr/>
          </p:nvSpPr>
          <p:spPr>
            <a:xfrm>
              <a:off x="3555391" y="3118189"/>
              <a:ext cx="2066287" cy="10944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CA" sz="1400" b="1" kern="1200" dirty="0">
                  <a:solidFill>
                    <a:schemeClr val="tx1"/>
                  </a:solidFill>
                  <a:ea typeface="Microsoft GothicNeo" panose="020B0500000101010101" pitchFamily="34" charset="-127"/>
                  <a:cs typeface="Microsoft GothicNeo" panose="020B0500000101010101" pitchFamily="34" charset="-127"/>
                </a:rPr>
                <a:t>Emergency Sheltered: </a:t>
              </a:r>
              <a:r>
                <a:rPr lang="en-CA" sz="1400" kern="1200" dirty="0">
                  <a:solidFill>
                    <a:schemeClr val="tx1"/>
                  </a:solidFill>
                  <a:ea typeface="Microsoft GothicNeo" panose="020B0500000101010101" pitchFamily="34" charset="-127"/>
                  <a:cs typeface="Microsoft GothicNeo" panose="020B0500000101010101" pitchFamily="34" charset="-127"/>
                </a:rPr>
                <a:t>Overnight shelters, Domestic Violence Shelters, Disaster Shelter</a:t>
              </a:r>
            </a:p>
          </p:txBody>
        </p:sp>
        <p:sp>
          <p:nvSpPr>
            <p:cNvPr id="11" name="Rectangle 10">
              <a:extLst>
                <a:ext uri="{FF2B5EF4-FFF2-40B4-BE49-F238E27FC236}">
                  <a16:creationId xmlns:a16="http://schemas.microsoft.com/office/drawing/2014/main" id="{95760F2E-D239-4C72-AFA9-39FBBDC9EBD1}"/>
                </a:ext>
              </a:extLst>
            </p:cNvPr>
            <p:cNvSpPr/>
            <p:nvPr/>
          </p:nvSpPr>
          <p:spPr>
            <a:xfrm>
              <a:off x="3877964" y="1321639"/>
              <a:ext cx="1435877" cy="1435877"/>
            </a:xfrm>
            <a:prstGeom prst="rect">
              <a:avLst/>
            </a:prstGeom>
            <a:blipFill rotWithShape="1">
              <a:blip r:embed="rId4"/>
              <a:stretch>
                <a:fillRect/>
              </a:stretch>
            </a:blipFill>
            <a:effectLst/>
          </p:spPr>
          <p:style>
            <a:lnRef idx="0">
              <a:schemeClr val="dk2">
                <a:shade val="80000"/>
                <a:hueOff val="0"/>
                <a:satOff val="0"/>
                <a:lumOff val="0"/>
                <a:alphaOff val="0"/>
              </a:schemeClr>
            </a:lnRef>
            <a:fillRef idx="1">
              <a:scrgbClr r="0" g="0" b="0"/>
            </a:fillRef>
            <a:effectRef idx="3">
              <a:schemeClr val="dk2">
                <a:tint val="40000"/>
                <a:hueOff val="0"/>
                <a:satOff val="0"/>
                <a:lumOff val="0"/>
                <a:alphaOff val="0"/>
              </a:schemeClr>
            </a:effectRef>
            <a:fontRef idx="minor">
              <a:schemeClr val="lt1">
                <a:hueOff val="0"/>
                <a:satOff val="0"/>
                <a:lumOff val="0"/>
                <a:alphaOff val="0"/>
              </a:schemeClr>
            </a:fontRef>
          </p:style>
        </p:sp>
        <p:sp>
          <p:nvSpPr>
            <p:cNvPr id="13" name="Rectangle: Rounded Corners 12">
              <a:extLst>
                <a:ext uri="{FF2B5EF4-FFF2-40B4-BE49-F238E27FC236}">
                  <a16:creationId xmlns:a16="http://schemas.microsoft.com/office/drawing/2014/main" id="{35AB2069-6682-4E5C-8B5E-37EBD7FB50FF}"/>
                </a:ext>
              </a:extLst>
            </p:cNvPr>
            <p:cNvSpPr/>
            <p:nvPr/>
          </p:nvSpPr>
          <p:spPr>
            <a:xfrm>
              <a:off x="6086843" y="1144357"/>
              <a:ext cx="2514600" cy="4659145"/>
            </a:xfrm>
            <a:prstGeom prst="roundRect">
              <a:avLst>
                <a:gd name="adj" fmla="val 10000"/>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4" name="Rectangle: Rounded Corners 10">
              <a:extLst>
                <a:ext uri="{FF2B5EF4-FFF2-40B4-BE49-F238E27FC236}">
                  <a16:creationId xmlns:a16="http://schemas.microsoft.com/office/drawing/2014/main" id="{88428DBF-5B41-43FB-B09E-CA2B62792399}"/>
                </a:ext>
              </a:extLst>
            </p:cNvPr>
            <p:cNvSpPr txBox="1"/>
            <p:nvPr/>
          </p:nvSpPr>
          <p:spPr>
            <a:xfrm>
              <a:off x="6161039" y="3118189"/>
              <a:ext cx="2417059" cy="139782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CA" sz="1400" b="1" kern="1200" dirty="0">
                  <a:solidFill>
                    <a:schemeClr val="tx1"/>
                  </a:solidFill>
                  <a:ea typeface="Microsoft GothicNeo" panose="020B0500000101010101" pitchFamily="34" charset="-127"/>
                  <a:cs typeface="Microsoft GothicNeo" panose="020B0500000101010101" pitchFamily="34" charset="-127"/>
                </a:rPr>
                <a:t>Provisionally Accommodated: </a:t>
              </a:r>
              <a:r>
                <a:rPr lang="en-CA" sz="1400" kern="1200" dirty="0">
                  <a:solidFill>
                    <a:schemeClr val="tx1"/>
                  </a:solidFill>
                  <a:ea typeface="Microsoft GothicNeo" panose="020B0500000101010101" pitchFamily="34" charset="-127"/>
                  <a:cs typeface="Microsoft GothicNeo" panose="020B0500000101010101" pitchFamily="34" charset="-127"/>
                </a:rPr>
                <a:t>temporary accommodation or lacks security of tenure (Hospital/Jail)</a:t>
              </a:r>
            </a:p>
          </p:txBody>
        </p:sp>
        <p:sp>
          <p:nvSpPr>
            <p:cNvPr id="15" name="Rectangle 14">
              <a:extLst>
                <a:ext uri="{FF2B5EF4-FFF2-40B4-BE49-F238E27FC236}">
                  <a16:creationId xmlns:a16="http://schemas.microsoft.com/office/drawing/2014/main" id="{AC5ACD4A-7383-49C4-9DF6-6D1C4E694EF1}"/>
                </a:ext>
              </a:extLst>
            </p:cNvPr>
            <p:cNvSpPr/>
            <p:nvPr/>
          </p:nvSpPr>
          <p:spPr>
            <a:xfrm>
              <a:off x="6460877" y="1379012"/>
              <a:ext cx="1766532" cy="1192727"/>
            </a:xfrm>
            <a:prstGeom prst="rect">
              <a:avLst/>
            </a:prstGeom>
            <a:blipFill rotWithShape="1">
              <a:blip r:embed="rId5"/>
              <a:stretch>
                <a:fillRect/>
              </a:stretch>
            </a:blipFill>
            <a:effectLst/>
          </p:spPr>
          <p:style>
            <a:lnRef idx="0">
              <a:schemeClr val="dk2">
                <a:shade val="80000"/>
                <a:hueOff val="0"/>
                <a:satOff val="0"/>
                <a:lumOff val="0"/>
                <a:alphaOff val="0"/>
              </a:schemeClr>
            </a:lnRef>
            <a:fillRef idx="1">
              <a:scrgbClr r="0" g="0" b="0"/>
            </a:fillRef>
            <a:effectRef idx="3">
              <a:schemeClr val="dk2">
                <a:tint val="40000"/>
                <a:hueOff val="0"/>
                <a:satOff val="0"/>
                <a:lumOff val="0"/>
                <a:alphaOff val="0"/>
              </a:schemeClr>
            </a:effectRef>
            <a:fontRef idx="minor">
              <a:schemeClr val="lt1">
                <a:hueOff val="0"/>
                <a:satOff val="0"/>
                <a:lumOff val="0"/>
                <a:alphaOff val="0"/>
              </a:schemeClr>
            </a:fontRef>
          </p:style>
          <p:txBody>
            <a:bodyPr/>
            <a:lstStyle/>
            <a:p>
              <a:endParaRPr lang="en-CA" dirty="0"/>
            </a:p>
          </p:txBody>
        </p:sp>
        <p:sp>
          <p:nvSpPr>
            <p:cNvPr id="17" name="Rectangle: Rounded Corners 16">
              <a:extLst>
                <a:ext uri="{FF2B5EF4-FFF2-40B4-BE49-F238E27FC236}">
                  <a16:creationId xmlns:a16="http://schemas.microsoft.com/office/drawing/2014/main" id="{89BCF39C-FFDE-4C4A-BA2E-5C4FB91A3B5C}"/>
                </a:ext>
              </a:extLst>
            </p:cNvPr>
            <p:cNvSpPr/>
            <p:nvPr/>
          </p:nvSpPr>
          <p:spPr>
            <a:xfrm>
              <a:off x="8835082" y="1135549"/>
              <a:ext cx="2481824" cy="4659145"/>
            </a:xfrm>
            <a:prstGeom prst="roundRect">
              <a:avLst>
                <a:gd name="adj" fmla="val 10000"/>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8" name="Rectangle: Rounded Corners 13">
              <a:extLst>
                <a:ext uri="{FF2B5EF4-FFF2-40B4-BE49-F238E27FC236}">
                  <a16:creationId xmlns:a16="http://schemas.microsoft.com/office/drawing/2014/main" id="{BE07A294-D90F-4387-9F9D-663E3D3E89D0}"/>
                </a:ext>
              </a:extLst>
            </p:cNvPr>
            <p:cNvSpPr txBox="1"/>
            <p:nvPr/>
          </p:nvSpPr>
          <p:spPr>
            <a:xfrm>
              <a:off x="8946292" y="3109380"/>
              <a:ext cx="2273643" cy="185502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CA" sz="1400" b="1" kern="1200" dirty="0">
                  <a:solidFill>
                    <a:schemeClr val="tx1"/>
                  </a:solidFill>
                  <a:ea typeface="Microsoft GothicNeo" panose="020B0500000101010101" pitchFamily="34" charset="-127"/>
                  <a:cs typeface="Microsoft GothicNeo" panose="020B0500000101010101" pitchFamily="34" charset="-127"/>
                </a:rPr>
                <a:t>At Risk of Homelessness: </a:t>
              </a:r>
              <a:r>
                <a:rPr lang="en-CA" sz="1400" kern="1200" dirty="0">
                  <a:solidFill>
                    <a:schemeClr val="tx1"/>
                  </a:solidFill>
                  <a:ea typeface="Microsoft GothicNeo" panose="020B0500000101010101" pitchFamily="34" charset="-127"/>
                  <a:cs typeface="Microsoft GothicNeo" panose="020B0500000101010101" pitchFamily="34" charset="-127"/>
                </a:rPr>
                <a:t>not homeless, but imminent risk of homelessness or does not meet public health and safety standards (sudden unemployment, eviction, violence at home)</a:t>
              </a:r>
            </a:p>
          </p:txBody>
        </p:sp>
        <p:sp>
          <p:nvSpPr>
            <p:cNvPr id="19" name="Rectangle 18">
              <a:extLst>
                <a:ext uri="{FF2B5EF4-FFF2-40B4-BE49-F238E27FC236}">
                  <a16:creationId xmlns:a16="http://schemas.microsoft.com/office/drawing/2014/main" id="{5B440A01-73BE-4CEE-BD05-95B59C9582A3}"/>
                </a:ext>
              </a:extLst>
            </p:cNvPr>
            <p:cNvSpPr/>
            <p:nvPr/>
          </p:nvSpPr>
          <p:spPr>
            <a:xfrm>
              <a:off x="9374387" y="1321639"/>
              <a:ext cx="1400158" cy="1400158"/>
            </a:xfrm>
            <a:prstGeom prst="rect">
              <a:avLst/>
            </a:prstGeom>
            <a:blipFill rotWithShape="1">
              <a:blip r:embed="rId6">
                <a:duotone>
                  <a:schemeClr val="accent6">
                    <a:shade val="45000"/>
                    <a:satMod val="135000"/>
                  </a:schemeClr>
                  <a:prstClr val="white"/>
                </a:duotone>
              </a:blip>
              <a:stretch>
                <a:fillRect/>
              </a:stretch>
            </a:blipFill>
            <a:effectLst/>
          </p:spPr>
          <p:style>
            <a:lnRef idx="0">
              <a:schemeClr val="dk2">
                <a:shade val="80000"/>
                <a:hueOff val="0"/>
                <a:satOff val="0"/>
                <a:lumOff val="0"/>
                <a:alphaOff val="0"/>
              </a:schemeClr>
            </a:lnRef>
            <a:fillRef idx="1">
              <a:scrgbClr r="0" g="0" b="0"/>
            </a:fillRef>
            <a:effectRef idx="3">
              <a:schemeClr val="dk2">
                <a:tint val="40000"/>
                <a:hueOff val="0"/>
                <a:satOff val="0"/>
                <a:lumOff val="0"/>
                <a:alphaOff val="0"/>
              </a:schemeClr>
            </a:effectRef>
            <a:fontRef idx="minor">
              <a:schemeClr val="lt1">
                <a:hueOff val="0"/>
                <a:satOff val="0"/>
                <a:lumOff val="0"/>
                <a:alphaOff val="0"/>
              </a:schemeClr>
            </a:fontRef>
          </p:style>
        </p:sp>
        <p:sp>
          <p:nvSpPr>
            <p:cNvPr id="20" name="Arrow: Left-Right 19">
              <a:extLst>
                <a:ext uri="{FF2B5EF4-FFF2-40B4-BE49-F238E27FC236}">
                  <a16:creationId xmlns:a16="http://schemas.microsoft.com/office/drawing/2014/main" id="{1BD8C89D-8561-46EA-B084-738DB55AF558}"/>
                </a:ext>
              </a:extLst>
            </p:cNvPr>
            <p:cNvSpPr/>
            <p:nvPr/>
          </p:nvSpPr>
          <p:spPr>
            <a:xfrm>
              <a:off x="838200" y="5053651"/>
              <a:ext cx="10282881" cy="698871"/>
            </a:xfrm>
            <a:prstGeom prst="leftRightArrow">
              <a:avLst/>
            </a:prstGeom>
            <a:gradFill>
              <a:gsLst>
                <a:gs pos="0">
                  <a:schemeClr val="accent1"/>
                </a:gs>
                <a:gs pos="100000">
                  <a:schemeClr val="accent3"/>
                </a:gs>
              </a:gsLst>
              <a:lin ang="0" scaled="0"/>
            </a:gradFill>
          </p:spPr>
          <p:style>
            <a:lnRef idx="0">
              <a:schemeClr val="lt1">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dk2">
                <a:hueOff val="0"/>
                <a:satOff val="0"/>
                <a:lumOff val="0"/>
                <a:alphaOff val="0"/>
              </a:schemeClr>
            </a:fontRef>
          </p:style>
        </p:sp>
      </p:grpSp>
    </p:spTree>
    <p:extLst>
      <p:ext uri="{BB962C8B-B14F-4D97-AF65-F5344CB8AC3E}">
        <p14:creationId xmlns:p14="http://schemas.microsoft.com/office/powerpoint/2010/main" val="230643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FB2A-38E5-4499-883C-F146F6BCB807}"/>
              </a:ext>
            </a:extLst>
          </p:cNvPr>
          <p:cNvSpPr>
            <a:spLocks noGrp="1"/>
          </p:cNvSpPr>
          <p:nvPr>
            <p:ph type="title"/>
          </p:nvPr>
        </p:nvSpPr>
        <p:spPr/>
        <p:txBody>
          <a:bodyPr/>
          <a:lstStyle/>
          <a:p>
            <a:r>
              <a:rPr lang="en-CA" dirty="0">
                <a:latin typeface="+mj-lt"/>
                <a:cs typeface="Open Sans" panose="020B0606030504020204" pitchFamily="34" charset="0"/>
              </a:rPr>
              <a:t>Pathways into Homelessness</a:t>
            </a:r>
          </a:p>
        </p:txBody>
      </p:sp>
      <p:pic>
        <p:nvPicPr>
          <p:cNvPr id="7" name="Picture 6" descr="A close up of a logo&#10;&#10;Description automatically generated">
            <a:extLst>
              <a:ext uri="{FF2B5EF4-FFF2-40B4-BE49-F238E27FC236}">
                <a16:creationId xmlns:a16="http://schemas.microsoft.com/office/drawing/2014/main" id="{5C816512-A8B3-4D27-B4C5-DCC9DE2D2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678" y="597907"/>
            <a:ext cx="5802643" cy="5837545"/>
          </a:xfrm>
          <a:prstGeom prst="rect">
            <a:avLst/>
          </a:prstGeom>
        </p:spPr>
      </p:pic>
      <p:sp>
        <p:nvSpPr>
          <p:cNvPr id="8" name="TextBox 7">
            <a:extLst>
              <a:ext uri="{FF2B5EF4-FFF2-40B4-BE49-F238E27FC236}">
                <a16:creationId xmlns:a16="http://schemas.microsoft.com/office/drawing/2014/main" id="{5BC9C4D7-9E35-45BA-BD77-E49FA8B3FB2C}"/>
              </a:ext>
            </a:extLst>
          </p:cNvPr>
          <p:cNvSpPr txBox="1"/>
          <p:nvPr/>
        </p:nvSpPr>
        <p:spPr>
          <a:xfrm>
            <a:off x="296561" y="5902726"/>
            <a:ext cx="5918888" cy="357367"/>
          </a:xfrm>
          <a:prstGeom prst="rect">
            <a:avLst/>
          </a:prstGeom>
          <a:noFill/>
        </p:spPr>
        <p:txBody>
          <a:bodyPr wrap="square" rtlCol="0">
            <a:noAutofit/>
          </a:bodyPr>
          <a:lstStyle/>
          <a:p>
            <a:r>
              <a:rPr lang="en-CA" sz="1400" dirty="0">
                <a:ea typeface="Microsoft GothicNeo" panose="020B0500000101010101" pitchFamily="34" charset="-127"/>
                <a:cs typeface="Microsoft GothicNeo" panose="020B0500000101010101" pitchFamily="34" charset="-127"/>
              </a:rPr>
              <a:t>Source: Causes of Homelessness, Homeless Hub</a:t>
            </a:r>
          </a:p>
          <a:p>
            <a:endParaRPr lang="en-CA" sz="1400" dirty="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Tree>
    <p:extLst>
      <p:ext uri="{BB962C8B-B14F-4D97-AF65-F5344CB8AC3E}">
        <p14:creationId xmlns:p14="http://schemas.microsoft.com/office/powerpoint/2010/main" val="2781392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EDE6-4345-42C8-96E9-A2A136C1AD93}"/>
              </a:ext>
            </a:extLst>
          </p:cNvPr>
          <p:cNvSpPr>
            <a:spLocks noGrp="1"/>
          </p:cNvSpPr>
          <p:nvPr>
            <p:ph type="title"/>
          </p:nvPr>
        </p:nvSpPr>
        <p:spPr/>
        <p:txBody>
          <a:bodyPr/>
          <a:lstStyle/>
          <a:p>
            <a:r>
              <a:rPr lang="en-CA" dirty="0">
                <a:cs typeface="Open Sans" panose="020B0606030504020204" pitchFamily="34" charset="0"/>
              </a:rPr>
              <a:t>Homelessness in Canada - Costs</a:t>
            </a:r>
          </a:p>
        </p:txBody>
      </p:sp>
      <p:pic>
        <p:nvPicPr>
          <p:cNvPr id="4" name="Content Placeholder 3">
            <a:extLst>
              <a:ext uri="{FF2B5EF4-FFF2-40B4-BE49-F238E27FC236}">
                <a16:creationId xmlns:a16="http://schemas.microsoft.com/office/drawing/2014/main" id="{4496DE78-CAED-4426-A015-8447E292D082}"/>
              </a:ext>
            </a:extLst>
          </p:cNvPr>
          <p:cNvPicPr>
            <a:picLocks noChangeAspect="1"/>
          </p:cNvPicPr>
          <p:nvPr/>
        </p:nvPicPr>
        <p:blipFill rotWithShape="1">
          <a:blip r:embed="rId3"/>
          <a:srcRect t="24240" r="50213" b="27412"/>
          <a:stretch/>
        </p:blipFill>
        <p:spPr>
          <a:xfrm>
            <a:off x="1524000" y="838744"/>
            <a:ext cx="9144000" cy="2497393"/>
          </a:xfrm>
          <a:prstGeom prst="rect">
            <a:avLst/>
          </a:prstGeom>
          <a:noFill/>
          <a:ln>
            <a:noFill/>
          </a:ln>
        </p:spPr>
      </p:pic>
      <p:pic>
        <p:nvPicPr>
          <p:cNvPr id="5" name="Picture 4">
            <a:extLst>
              <a:ext uri="{FF2B5EF4-FFF2-40B4-BE49-F238E27FC236}">
                <a16:creationId xmlns:a16="http://schemas.microsoft.com/office/drawing/2014/main" id="{C9E0C474-1A9D-4117-A817-55B756F80FA5}"/>
              </a:ext>
            </a:extLst>
          </p:cNvPr>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blip>
          <a:srcRect l="720" t="2332" r="1166" b="9284"/>
          <a:stretch/>
        </p:blipFill>
        <p:spPr>
          <a:xfrm>
            <a:off x="2493151" y="3193384"/>
            <a:ext cx="7205698" cy="2852935"/>
          </a:xfrm>
          <a:prstGeom prst="rect">
            <a:avLst/>
          </a:prstGeom>
        </p:spPr>
      </p:pic>
    </p:spTree>
    <p:extLst>
      <p:ext uri="{BB962C8B-B14F-4D97-AF65-F5344CB8AC3E}">
        <p14:creationId xmlns:p14="http://schemas.microsoft.com/office/powerpoint/2010/main" val="145389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A28B-90CB-4AD4-9D2E-934C3216CAD3}"/>
              </a:ext>
            </a:extLst>
          </p:cNvPr>
          <p:cNvSpPr>
            <a:spLocks noGrp="1"/>
          </p:cNvSpPr>
          <p:nvPr>
            <p:ph type="title"/>
          </p:nvPr>
        </p:nvSpPr>
        <p:spPr/>
        <p:txBody>
          <a:bodyPr/>
          <a:lstStyle/>
          <a:p>
            <a:r>
              <a:rPr lang="en-CA" dirty="0">
                <a:cs typeface="Open Sans" panose="020B0606030504020204" pitchFamily="34" charset="0"/>
              </a:rPr>
              <a:t>Costs of Homelessness</a:t>
            </a:r>
          </a:p>
        </p:txBody>
      </p:sp>
      <p:grpSp>
        <p:nvGrpSpPr>
          <p:cNvPr id="3" name="Group 2">
            <a:extLst>
              <a:ext uri="{FF2B5EF4-FFF2-40B4-BE49-F238E27FC236}">
                <a16:creationId xmlns:a16="http://schemas.microsoft.com/office/drawing/2014/main" id="{A3BB0C1A-A6F9-497C-8396-0DDB1B904102}"/>
              </a:ext>
            </a:extLst>
          </p:cNvPr>
          <p:cNvGrpSpPr/>
          <p:nvPr/>
        </p:nvGrpSpPr>
        <p:grpSpPr>
          <a:xfrm>
            <a:off x="524049" y="672049"/>
            <a:ext cx="11143901" cy="5371436"/>
            <a:chOff x="709863" y="672049"/>
            <a:chExt cx="11143901" cy="5371436"/>
          </a:xfrm>
        </p:grpSpPr>
        <p:pic>
          <p:nvPicPr>
            <p:cNvPr id="4" name="Picture 2" descr="homeless graphic">
              <a:extLst>
                <a:ext uri="{FF2B5EF4-FFF2-40B4-BE49-F238E27FC236}">
                  <a16:creationId xmlns:a16="http://schemas.microsoft.com/office/drawing/2014/main" id="{9F637599-CB0D-4D42-9D6C-9E96C7EC2DD6}"/>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863" y="672049"/>
              <a:ext cx="6419850" cy="36137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omeless graphic">
              <a:extLst>
                <a:ext uri="{FF2B5EF4-FFF2-40B4-BE49-F238E27FC236}">
                  <a16:creationId xmlns:a16="http://schemas.microsoft.com/office/drawing/2014/main" id="{F3502C33-609B-4A43-A467-975EA2FD2401}"/>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17957" y="2364458"/>
              <a:ext cx="6535807" cy="36790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3606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1E66-11DC-4649-81CE-4F163878E18E}"/>
              </a:ext>
            </a:extLst>
          </p:cNvPr>
          <p:cNvSpPr>
            <a:spLocks noGrp="1"/>
          </p:cNvSpPr>
          <p:nvPr>
            <p:ph type="title"/>
          </p:nvPr>
        </p:nvSpPr>
        <p:spPr/>
        <p:txBody>
          <a:bodyPr/>
          <a:lstStyle/>
          <a:p>
            <a:r>
              <a:rPr lang="en-US" dirty="0">
                <a:cs typeface="Open Sans" panose="020B0606030504020204" pitchFamily="34" charset="0"/>
              </a:rPr>
              <a:t>2018 Provincial Point in Time Count (</a:t>
            </a:r>
            <a:r>
              <a:rPr lang="en-US" dirty="0" err="1">
                <a:cs typeface="Open Sans" panose="020B0606030504020204" pitchFamily="34" charset="0"/>
              </a:rPr>
              <a:t>PiT</a:t>
            </a:r>
            <a:r>
              <a:rPr lang="en-US" dirty="0">
                <a:cs typeface="Open Sans" panose="020B0606030504020204" pitchFamily="34" charset="0"/>
              </a:rPr>
              <a:t>)</a:t>
            </a:r>
            <a:endParaRPr lang="en-CA" dirty="0">
              <a:cs typeface="Open Sans" panose="020B0606030504020204" pitchFamily="34" charset="0"/>
            </a:endParaRPr>
          </a:p>
        </p:txBody>
      </p:sp>
      <p:graphicFrame>
        <p:nvGraphicFramePr>
          <p:cNvPr id="4" name="Content Placeholder 8">
            <a:extLst>
              <a:ext uri="{FF2B5EF4-FFF2-40B4-BE49-F238E27FC236}">
                <a16:creationId xmlns:a16="http://schemas.microsoft.com/office/drawing/2014/main" id="{4D23C021-C0CB-447C-8846-F7EC17054077}"/>
              </a:ext>
            </a:extLst>
          </p:cNvPr>
          <p:cNvGraphicFramePr>
            <a:graphicFrameLocks/>
          </p:cNvGraphicFramePr>
          <p:nvPr>
            <p:extLst>
              <p:ext uri="{D42A27DB-BD31-4B8C-83A1-F6EECF244321}">
                <p14:modId xmlns:p14="http://schemas.microsoft.com/office/powerpoint/2010/main" val="1454518609"/>
              </p:ext>
            </p:extLst>
          </p:nvPr>
        </p:nvGraphicFramePr>
        <p:xfrm>
          <a:off x="616646" y="1228632"/>
          <a:ext cx="6369393" cy="50902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360310F-D01A-4020-8F94-54002A61E423}"/>
              </a:ext>
            </a:extLst>
          </p:cNvPr>
          <p:cNvSpPr txBox="1"/>
          <p:nvPr/>
        </p:nvSpPr>
        <p:spPr>
          <a:xfrm>
            <a:off x="616646" y="4402242"/>
            <a:ext cx="2580502" cy="369332"/>
          </a:xfrm>
          <a:prstGeom prst="rect">
            <a:avLst/>
          </a:prstGeom>
          <a:noFill/>
        </p:spPr>
        <p:txBody>
          <a:bodyPr wrap="square" rtlCol="0">
            <a:spAutoFit/>
          </a:bodyPr>
          <a:lstStyle/>
          <a:p>
            <a:r>
              <a:rPr lang="en-US" b="1" dirty="0"/>
              <a:t>Calgary: 2,911 </a:t>
            </a:r>
            <a:endParaRPr lang="en-CA" b="1" dirty="0"/>
          </a:p>
        </p:txBody>
      </p:sp>
      <p:sp>
        <p:nvSpPr>
          <p:cNvPr id="6" name="TextBox 5">
            <a:extLst>
              <a:ext uri="{FF2B5EF4-FFF2-40B4-BE49-F238E27FC236}">
                <a16:creationId xmlns:a16="http://schemas.microsoft.com/office/drawing/2014/main" id="{5E2FD0A2-6993-4FF8-A666-FBA514F0977A}"/>
              </a:ext>
            </a:extLst>
          </p:cNvPr>
          <p:cNvSpPr txBox="1"/>
          <p:nvPr/>
        </p:nvSpPr>
        <p:spPr>
          <a:xfrm>
            <a:off x="616646" y="4075680"/>
            <a:ext cx="2580502" cy="369332"/>
          </a:xfrm>
          <a:prstGeom prst="rect">
            <a:avLst/>
          </a:prstGeom>
          <a:noFill/>
        </p:spPr>
        <p:txBody>
          <a:bodyPr wrap="square" rtlCol="0">
            <a:spAutoFit/>
          </a:bodyPr>
          <a:lstStyle/>
          <a:p>
            <a:r>
              <a:rPr lang="en-US" b="1" dirty="0"/>
              <a:t>Alberta: 5,375</a:t>
            </a:r>
          </a:p>
        </p:txBody>
      </p:sp>
      <p:pic>
        <p:nvPicPr>
          <p:cNvPr id="8" name="Content Placeholder 5" descr="d">
            <a:extLst>
              <a:ext uri="{FF2B5EF4-FFF2-40B4-BE49-F238E27FC236}">
                <a16:creationId xmlns:a16="http://schemas.microsoft.com/office/drawing/2014/main" id="{97BE1643-9509-4ABF-8F89-C1C9DB81D60D}"/>
              </a:ext>
            </a:extLst>
          </p:cNvPr>
          <p:cNvPicPr>
            <a:picLocks noChangeAspect="1"/>
          </p:cNvPicPr>
          <p:nvPr/>
        </p:nvPicPr>
        <p:blipFill rotWithShape="1">
          <a:blip r:embed="rId4">
            <a:extLst>
              <a:ext uri="{28A0092B-C50C-407E-A947-70E740481C1C}">
                <a14:useLocalDpi xmlns:a14="http://schemas.microsoft.com/office/drawing/2010/main" val="0"/>
              </a:ext>
            </a:extLst>
          </a:blip>
          <a:srcRect l="52396" r="36423" b="80997"/>
          <a:stretch/>
        </p:blipFill>
        <p:spPr>
          <a:xfrm>
            <a:off x="7966579" y="4021589"/>
            <a:ext cx="1772109" cy="1585509"/>
          </a:xfrm>
          <a:prstGeom prst="rect">
            <a:avLst/>
          </a:prstGeom>
        </p:spPr>
      </p:pic>
      <p:sp>
        <p:nvSpPr>
          <p:cNvPr id="11" name="TextBox 10">
            <a:extLst>
              <a:ext uri="{FF2B5EF4-FFF2-40B4-BE49-F238E27FC236}">
                <a16:creationId xmlns:a16="http://schemas.microsoft.com/office/drawing/2014/main" id="{DB0CBD2A-EA52-43DD-A0E6-0D343353CB33}"/>
              </a:ext>
            </a:extLst>
          </p:cNvPr>
          <p:cNvSpPr txBox="1"/>
          <p:nvPr/>
        </p:nvSpPr>
        <p:spPr>
          <a:xfrm>
            <a:off x="9738688" y="4306511"/>
            <a:ext cx="2075936" cy="1015663"/>
          </a:xfrm>
          <a:prstGeom prst="rect">
            <a:avLst/>
          </a:prstGeom>
          <a:noFill/>
        </p:spPr>
        <p:txBody>
          <a:bodyPr wrap="square" rtlCol="0">
            <a:spAutoFit/>
          </a:bodyPr>
          <a:lstStyle/>
          <a:p>
            <a:r>
              <a:rPr lang="en-CA" sz="1200" dirty="0">
                <a:ea typeface="Microsoft GothicNeo" panose="020B0500000101010101" pitchFamily="34" charset="-127"/>
                <a:cs typeface="Microsoft GothicNeo" panose="020B0500000101010101" pitchFamily="34" charset="-127"/>
              </a:rPr>
              <a:t>“Across Alberta, people who identify as indigenous make up 26%... While making up only 7% of the general population.”</a:t>
            </a:r>
          </a:p>
        </p:txBody>
      </p:sp>
      <p:sp>
        <p:nvSpPr>
          <p:cNvPr id="13" name="Rectangle 12">
            <a:extLst>
              <a:ext uri="{FF2B5EF4-FFF2-40B4-BE49-F238E27FC236}">
                <a16:creationId xmlns:a16="http://schemas.microsoft.com/office/drawing/2014/main" id="{F6ADFB76-AF35-4336-BCD3-7776F2BFD0BB}"/>
              </a:ext>
            </a:extLst>
          </p:cNvPr>
          <p:cNvSpPr/>
          <p:nvPr/>
        </p:nvSpPr>
        <p:spPr>
          <a:xfrm>
            <a:off x="892873" y="824847"/>
            <a:ext cx="6095130" cy="369332"/>
          </a:xfrm>
          <a:prstGeom prst="rect">
            <a:avLst/>
          </a:prstGeom>
        </p:spPr>
        <p:txBody>
          <a:bodyPr wrap="none">
            <a:spAutoFit/>
          </a:bodyPr>
          <a:lstStyle/>
          <a:p>
            <a:r>
              <a:rPr lang="en-CA" b="1" dirty="0">
                <a:latin typeface="Open Sans" panose="020B0606030504020204" pitchFamily="34" charset="0"/>
                <a:cs typeface="Open Sans" panose="020B0606030504020204" pitchFamily="34" charset="0"/>
              </a:rPr>
              <a:t>Calgary IS the Epicentre of Homelessness in Alberta</a:t>
            </a:r>
          </a:p>
        </p:txBody>
      </p:sp>
      <p:pic>
        <p:nvPicPr>
          <p:cNvPr id="9" name="Picture 8" descr="A picture containing food&#10;&#10;Description automatically generated">
            <a:extLst>
              <a:ext uri="{FF2B5EF4-FFF2-40B4-BE49-F238E27FC236}">
                <a16:creationId xmlns:a16="http://schemas.microsoft.com/office/drawing/2014/main" id="{1EA6BDC0-9BD6-4E23-A637-06B356847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5246" y="1194179"/>
            <a:ext cx="3890108" cy="2676353"/>
          </a:xfrm>
          <a:prstGeom prst="rect">
            <a:avLst/>
          </a:prstGeom>
        </p:spPr>
      </p:pic>
    </p:spTree>
    <p:extLst>
      <p:ext uri="{BB962C8B-B14F-4D97-AF65-F5344CB8AC3E}">
        <p14:creationId xmlns:p14="http://schemas.microsoft.com/office/powerpoint/2010/main" val="21933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17134-1E0B-4F98-8974-63477DAAD072}"/>
              </a:ext>
            </a:extLst>
          </p:cNvPr>
          <p:cNvSpPr>
            <a:spLocks noGrp="1"/>
          </p:cNvSpPr>
          <p:nvPr>
            <p:ph type="title"/>
          </p:nvPr>
        </p:nvSpPr>
        <p:spPr/>
        <p:txBody>
          <a:bodyPr/>
          <a:lstStyle/>
          <a:p>
            <a:r>
              <a:rPr lang="en-US" dirty="0">
                <a:cs typeface="Open Sans" panose="020B0606030504020204" pitchFamily="34" charset="0"/>
              </a:rPr>
              <a:t>Who is Homeless in Calgary?</a:t>
            </a:r>
            <a:endParaRPr lang="en-CA" dirty="0">
              <a:cs typeface="Open Sans" panose="020B0606030504020204" pitchFamily="34" charset="0"/>
            </a:endParaRPr>
          </a:p>
        </p:txBody>
      </p:sp>
      <p:pic>
        <p:nvPicPr>
          <p:cNvPr id="4" name="Picture 3" descr="A screen shot of a social media post&#10;&#10;Description automatically generated">
            <a:extLst>
              <a:ext uri="{FF2B5EF4-FFF2-40B4-BE49-F238E27FC236}">
                <a16:creationId xmlns:a16="http://schemas.microsoft.com/office/drawing/2014/main" id="{76BF6C57-DAD3-4B58-A14A-4751324AA1E3}"/>
              </a:ext>
            </a:extLst>
          </p:cNvPr>
          <p:cNvPicPr>
            <a:picLocks noChangeAspect="1"/>
          </p:cNvPicPr>
          <p:nvPr/>
        </p:nvPicPr>
        <p:blipFill rotWithShape="1">
          <a:blip r:embed="rId3">
            <a:extLst>
              <a:ext uri="{28A0092B-C50C-407E-A947-70E740481C1C}">
                <a14:useLocalDpi xmlns:a14="http://schemas.microsoft.com/office/drawing/2010/main" val="0"/>
              </a:ext>
            </a:extLst>
          </a:blip>
          <a:srcRect l="6620" t="8743" b="9096"/>
          <a:stretch/>
        </p:blipFill>
        <p:spPr>
          <a:xfrm>
            <a:off x="288099" y="713983"/>
            <a:ext cx="11384918" cy="5486401"/>
          </a:xfrm>
          <a:prstGeom prst="rect">
            <a:avLst/>
          </a:prstGeom>
        </p:spPr>
      </p:pic>
    </p:spTree>
    <p:extLst>
      <p:ext uri="{BB962C8B-B14F-4D97-AF65-F5344CB8AC3E}">
        <p14:creationId xmlns:p14="http://schemas.microsoft.com/office/powerpoint/2010/main" val="880107725"/>
      </p:ext>
    </p:extLst>
  </p:cSld>
  <p:clrMapOvr>
    <a:masterClrMapping/>
  </p:clrMapOvr>
</p:sld>
</file>

<file path=ppt/theme/theme1.xml><?xml version="1.0" encoding="utf-8"?>
<a:theme xmlns:a="http://schemas.openxmlformats.org/drawingml/2006/main" name="CHF_2016_NewBrand_TEMPLATE_STANDARD_ALTERNATE">
  <a:themeElements>
    <a:clrScheme name="CHF">
      <a:dk1>
        <a:sysClr val="windowText" lastClr="000000"/>
      </a:dk1>
      <a:lt1>
        <a:sysClr val="window" lastClr="FFFFFF"/>
      </a:lt1>
      <a:dk2>
        <a:srgbClr val="44546A"/>
      </a:dk2>
      <a:lt2>
        <a:srgbClr val="E7E6E6"/>
      </a:lt2>
      <a:accent1>
        <a:srgbClr val="0071BB"/>
      </a:accent1>
      <a:accent2>
        <a:srgbClr val="D23F4D"/>
      </a:accent2>
      <a:accent3>
        <a:srgbClr val="609C3C"/>
      </a:accent3>
      <a:accent4>
        <a:srgbClr val="F89B33"/>
      </a:accent4>
      <a:accent5>
        <a:srgbClr val="993F97"/>
      </a:accent5>
      <a:accent6>
        <a:srgbClr val="F37022"/>
      </a:accent6>
      <a:hlink>
        <a:srgbClr val="0563C1"/>
      </a:hlink>
      <a:folHlink>
        <a:srgbClr val="954F72"/>
      </a:folHlink>
    </a:clrScheme>
    <a:fontScheme name="Custom 3">
      <a:majorFont>
        <a:latin typeface="Gotham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F_2019_WideScreen" id="{BDB56037-ECE5-4C24-8CCF-3F41E22D55CC}" vid="{507AC775-36F5-4281-B2D7-0912F8D76B2B}"/>
    </a:ext>
  </a:extLst>
</a:theme>
</file>

<file path=ppt/theme/theme2.xml><?xml version="1.0" encoding="utf-8"?>
<a:theme xmlns:a="http://schemas.openxmlformats.org/drawingml/2006/main" name="2_Office Theme">
  <a:themeElements>
    <a:clrScheme name="CHF">
      <a:dk1>
        <a:sysClr val="windowText" lastClr="000000"/>
      </a:dk1>
      <a:lt1>
        <a:sysClr val="window" lastClr="FFFFFF"/>
      </a:lt1>
      <a:dk2>
        <a:srgbClr val="44546A"/>
      </a:dk2>
      <a:lt2>
        <a:srgbClr val="E7E6E6"/>
      </a:lt2>
      <a:accent1>
        <a:srgbClr val="0071BB"/>
      </a:accent1>
      <a:accent2>
        <a:srgbClr val="D23F4D"/>
      </a:accent2>
      <a:accent3>
        <a:srgbClr val="609C3C"/>
      </a:accent3>
      <a:accent4>
        <a:srgbClr val="F89B33"/>
      </a:accent4>
      <a:accent5>
        <a:srgbClr val="993F97"/>
      </a:accent5>
      <a:accent6>
        <a:srgbClr val="F37022"/>
      </a:accent6>
      <a:hlink>
        <a:srgbClr val="0563C1"/>
      </a:hlink>
      <a:folHlink>
        <a:srgbClr val="954F72"/>
      </a:folHlink>
    </a:clrScheme>
    <a:fontScheme name="CHF Light">
      <a:majorFont>
        <a:latin typeface="Gotham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F_2019_WideScreen" id="{BDB56037-ECE5-4C24-8CCF-3F41E22D55CC}" vid="{067112EC-961D-4AC0-AC83-85245373A5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1acbc6e-63dd-4c2e-aba4-bb1a7fd0d587">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BF7213F4FDB1439AC72EF0CCD8E222" ma:contentTypeVersion="12" ma:contentTypeDescription="Create a new document." ma:contentTypeScope="" ma:versionID="44bf620be3af04608c7e3fce3159181b">
  <xsd:schema xmlns:xsd="http://www.w3.org/2001/XMLSchema" xmlns:xs="http://www.w3.org/2001/XMLSchema" xmlns:p="http://schemas.microsoft.com/office/2006/metadata/properties" xmlns:ns2="f558acb6-b119-4843-b25a-502010e4e630" xmlns:ns3="c1acbc6e-63dd-4c2e-aba4-bb1a7fd0d587" targetNamespace="http://schemas.microsoft.com/office/2006/metadata/properties" ma:root="true" ma:fieldsID="97d4a6e9c3afac7be17f61ca32fb1108" ns2:_="" ns3:_="">
    <xsd:import namespace="f558acb6-b119-4843-b25a-502010e4e630"/>
    <xsd:import namespace="c1acbc6e-63dd-4c2e-aba4-bb1a7fd0d5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8acb6-b119-4843-b25a-502010e4e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acbc6e-63dd-4c2e-aba4-bb1a7fd0d5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F99E0-7A80-45DB-8873-E2606A7E0AF2}">
  <ds:schemaRefs>
    <ds:schemaRef ds:uri="http://schemas.microsoft.com/office/infopath/2007/PartnerControls"/>
    <ds:schemaRef ds:uri="http://purl.org/dc/dcmitype/"/>
    <ds:schemaRef ds:uri="http://www.w3.org/XML/1998/namespace"/>
    <ds:schemaRef ds:uri="http://schemas.microsoft.com/office/2006/documentManagement/types"/>
    <ds:schemaRef ds:uri="8f716b48-89d6-4126-bf0e-82e867ac3d53"/>
    <ds:schemaRef ds:uri="http://schemas.microsoft.com/office/2006/metadata/properties"/>
    <ds:schemaRef ds:uri="http://purl.org/dc/elements/1.1/"/>
    <ds:schemaRef ds:uri="http://schemas.openxmlformats.org/package/2006/metadata/core-properties"/>
    <ds:schemaRef ds:uri="17db3c7f-3b6b-490c-94d8-b8226fa8a5fc"/>
    <ds:schemaRef ds:uri="http://purl.org/dc/terms/"/>
  </ds:schemaRefs>
</ds:datastoreItem>
</file>

<file path=customXml/itemProps2.xml><?xml version="1.0" encoding="utf-8"?>
<ds:datastoreItem xmlns:ds="http://schemas.openxmlformats.org/officeDocument/2006/customXml" ds:itemID="{E0C735DA-B2E1-4A88-8F48-25D9F9CF12CD}">
  <ds:schemaRefs>
    <ds:schemaRef ds:uri="http://schemas.microsoft.com/sharepoint/v3/contenttype/forms"/>
  </ds:schemaRefs>
</ds:datastoreItem>
</file>

<file path=customXml/itemProps3.xml><?xml version="1.0" encoding="utf-8"?>
<ds:datastoreItem xmlns:ds="http://schemas.openxmlformats.org/officeDocument/2006/customXml" ds:itemID="{884A97CB-CD7A-4043-862C-14015426EBEC}"/>
</file>

<file path=docProps/app.xml><?xml version="1.0" encoding="utf-8"?>
<Properties xmlns="http://schemas.openxmlformats.org/officeDocument/2006/extended-properties" xmlns:vt="http://schemas.openxmlformats.org/officeDocument/2006/docPropsVTypes">
  <Template>CHF_2019_WideScreen</Template>
  <TotalTime>11492</TotalTime>
  <Words>2858</Words>
  <Application>Microsoft Office PowerPoint</Application>
  <PresentationFormat>Widescreen</PresentationFormat>
  <Paragraphs>290</Paragraphs>
  <Slides>39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Microsoft GothicNeo</vt:lpstr>
      <vt:lpstr>Arial</vt:lpstr>
      <vt:lpstr>Calibri</vt:lpstr>
      <vt:lpstr>Gotham Light</vt:lpstr>
      <vt:lpstr>Open Sans</vt:lpstr>
      <vt:lpstr>CHF_2016_NewBrand_TEMPLATE_STANDARD_ALTERNATE</vt:lpstr>
      <vt:lpstr>2_Office Theme</vt:lpstr>
      <vt:lpstr>Housing Resources in Calgary: Referrals and Expectations</vt:lpstr>
      <vt:lpstr>Agenda</vt:lpstr>
      <vt:lpstr>Homelessness 101, Calgary’s Homeless Serving System of Care, CAA Overview</vt:lpstr>
      <vt:lpstr>Homelessness 101 - Typology</vt:lpstr>
      <vt:lpstr>Pathways into Homelessness</vt:lpstr>
      <vt:lpstr>Homelessness in Canada - Costs</vt:lpstr>
      <vt:lpstr>Costs of Homelessness</vt:lpstr>
      <vt:lpstr>2018 Provincial Point in Time Count (PiT)</vt:lpstr>
      <vt:lpstr>Who is Homeless in Calgary?</vt:lpstr>
      <vt:lpstr>Who is CHF?</vt:lpstr>
      <vt:lpstr>Homelessness Ecosystem</vt:lpstr>
      <vt:lpstr>Importance of Housing for Health Outcomes </vt:lpstr>
      <vt:lpstr>Defining the Homeless-Serving System of Care</vt:lpstr>
      <vt:lpstr>System Access and Pathways</vt:lpstr>
      <vt:lpstr>What Is Coordinated Access and Assessment (CAA)?</vt:lpstr>
      <vt:lpstr>Coordinated Access and Assessment to Housing</vt:lpstr>
      <vt:lpstr>Triage List Data – April 1, 2018-March 31, 2019</vt:lpstr>
      <vt:lpstr>Entry to Referral</vt:lpstr>
      <vt:lpstr>Who do we Triage?</vt:lpstr>
      <vt:lpstr>Who is Participating?</vt:lpstr>
      <vt:lpstr>The SORCe - Safe Communities Opportunity and Resource Centre</vt:lpstr>
      <vt:lpstr>What is SORCe?</vt:lpstr>
      <vt:lpstr>Housing Strategist – The Role</vt:lpstr>
      <vt:lpstr>CAA Housing Strategist Team at SORCe</vt:lpstr>
      <vt:lpstr>Outreach Inquiries</vt:lpstr>
      <vt:lpstr>CAA Housing Strategists – Services Provided </vt:lpstr>
      <vt:lpstr>CAA Housing Strategists – Services Provided </vt:lpstr>
      <vt:lpstr>Services Provided – Housing Plan</vt:lpstr>
      <vt:lpstr>Next Steps and Follow Up</vt:lpstr>
      <vt:lpstr>CAA Housing Team at SORCe Contact Information</vt:lpstr>
      <vt:lpstr> Regional Housing</vt:lpstr>
      <vt:lpstr>Intake Process / Strata</vt:lpstr>
      <vt:lpstr>Criteria</vt:lpstr>
      <vt:lpstr>Bridgeland Ophelia Supported Housing</vt:lpstr>
      <vt:lpstr>CMHA Hamilton / Robert’s House</vt:lpstr>
      <vt:lpstr>Shared Living </vt:lpstr>
      <vt:lpstr>AHS Approved Homes </vt:lpstr>
      <vt:lpstr>Supported Apartment Programs </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Hodgins</dc:creator>
  <cp:lastModifiedBy>Lacey</cp:lastModifiedBy>
  <cp:revision>82</cp:revision>
  <dcterms:created xsi:type="dcterms:W3CDTF">2019-11-04T18:51:16Z</dcterms:created>
  <dcterms:modified xsi:type="dcterms:W3CDTF">2021-02-12T18:58:56Z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0x010100BDBF7213F4FDB1439AC72EF0CCD8E222</vt:lpwstr>
  </property>
  <property fmtid="{D5CDD505-2E9C-101B-9397-08002B2CF9AE}" pid="3" name="Order">
    <vt:r8>16700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